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76"/>
  </p:notesMasterIdLst>
  <p:sldIdLst>
    <p:sldId id="256" r:id="rId2"/>
    <p:sldId id="300" r:id="rId3"/>
    <p:sldId id="294" r:id="rId4"/>
    <p:sldId id="295" r:id="rId5"/>
    <p:sldId id="296" r:id="rId6"/>
    <p:sldId id="297" r:id="rId7"/>
    <p:sldId id="298" r:id="rId8"/>
    <p:sldId id="299" r:id="rId9"/>
    <p:sldId id="301" r:id="rId10"/>
    <p:sldId id="302" r:id="rId11"/>
    <p:sldId id="303" r:id="rId12"/>
    <p:sldId id="347" r:id="rId13"/>
    <p:sldId id="304" r:id="rId14"/>
    <p:sldId id="305" r:id="rId15"/>
    <p:sldId id="306" r:id="rId16"/>
    <p:sldId id="310" r:id="rId17"/>
    <p:sldId id="308" r:id="rId18"/>
    <p:sldId id="309" r:id="rId19"/>
    <p:sldId id="311" r:id="rId20"/>
    <p:sldId id="314" r:id="rId21"/>
    <p:sldId id="315" r:id="rId22"/>
    <p:sldId id="316" r:id="rId23"/>
    <p:sldId id="317" r:id="rId24"/>
    <p:sldId id="318" r:id="rId25"/>
    <p:sldId id="320" r:id="rId26"/>
    <p:sldId id="321" r:id="rId27"/>
    <p:sldId id="322" r:id="rId28"/>
    <p:sldId id="323" r:id="rId29"/>
    <p:sldId id="324" r:id="rId30"/>
    <p:sldId id="325" r:id="rId31"/>
    <p:sldId id="326" r:id="rId32"/>
    <p:sldId id="327" r:id="rId33"/>
    <p:sldId id="269" r:id="rId34"/>
    <p:sldId id="328" r:id="rId35"/>
    <p:sldId id="329" r:id="rId36"/>
    <p:sldId id="330" r:id="rId37"/>
    <p:sldId id="331" r:id="rId38"/>
    <p:sldId id="333" r:id="rId39"/>
    <p:sldId id="334" r:id="rId40"/>
    <p:sldId id="335" r:id="rId41"/>
    <p:sldId id="336" r:id="rId42"/>
    <p:sldId id="337" r:id="rId43"/>
    <p:sldId id="338" r:id="rId44"/>
    <p:sldId id="341" r:id="rId45"/>
    <p:sldId id="278" r:id="rId46"/>
    <p:sldId id="340" r:id="rId47"/>
    <p:sldId id="279" r:id="rId48"/>
    <p:sldId id="280" r:id="rId49"/>
    <p:sldId id="344" r:id="rId50"/>
    <p:sldId id="345" r:id="rId51"/>
    <p:sldId id="346"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293" r:id="rId65"/>
    <p:sldId id="348" r:id="rId66"/>
    <p:sldId id="349" r:id="rId67"/>
    <p:sldId id="350" r:id="rId68"/>
    <p:sldId id="351" r:id="rId69"/>
    <p:sldId id="352" r:id="rId70"/>
    <p:sldId id="353" r:id="rId71"/>
    <p:sldId id="354" r:id="rId72"/>
    <p:sldId id="355" r:id="rId73"/>
    <p:sldId id="356" r:id="rId74"/>
    <p:sldId id="342"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0" autoAdjust="0"/>
    <p:restoredTop sz="68611" autoAdjust="0"/>
  </p:normalViewPr>
  <p:slideViewPr>
    <p:cSldViewPr snapToGrid="0">
      <p:cViewPr varScale="1">
        <p:scale>
          <a:sx n="70" d="100"/>
          <a:sy n="70" d="100"/>
        </p:scale>
        <p:origin x="1788" y="7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166F6-ABF3-41A6-A2F8-A4EB861A7FD8}" type="datetimeFigureOut">
              <a:rPr lang="en-US" smtClean="0"/>
              <a:t>8/25/2017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57F70-9FAA-4903-B458-7197DF709FB8}" type="slidenum">
              <a:rPr lang="en-US" smtClean="0"/>
              <a:t>‹#›</a:t>
            </a:fld>
            <a:endParaRPr lang="en-US"/>
          </a:p>
        </p:txBody>
      </p:sp>
    </p:spTree>
    <p:extLst>
      <p:ext uri="{BB962C8B-B14F-4D97-AF65-F5344CB8AC3E}">
        <p14:creationId xmlns:p14="http://schemas.microsoft.com/office/powerpoint/2010/main" val="278489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Talking Points</a:t>
            </a:r>
          </a:p>
          <a:p>
            <a:pPr eaLnBrk="1" hangingPunct="1"/>
            <a:endParaRPr lang="en-US" b="1" dirty="0" smtClean="0"/>
          </a:p>
          <a:p>
            <a:pPr eaLnBrk="1" hangingPunct="1"/>
            <a:r>
              <a:rPr lang="en-US" dirty="0" smtClean="0"/>
              <a:t>Ask participants to open their book and follow along. Pg. </a:t>
            </a:r>
            <a:r>
              <a:rPr lang="en-US" smtClean="0"/>
              <a:t>9</a:t>
            </a:r>
          </a:p>
        </p:txBody>
      </p:sp>
    </p:spTree>
    <p:extLst>
      <p:ext uri="{BB962C8B-B14F-4D97-AF65-F5344CB8AC3E}">
        <p14:creationId xmlns:p14="http://schemas.microsoft.com/office/powerpoint/2010/main" val="264398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2B51A33B-E407-4E5F-B4C0-FC79A326478C}" type="slidenum">
              <a:rPr lang="en-US"/>
              <a:pPr/>
              <a:t>12</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xfrm>
            <a:off x="701675" y="4416425"/>
            <a:ext cx="5607050" cy="4183063"/>
          </a:xfrm>
        </p:spPr>
        <p:txBody>
          <a:bodyPr/>
          <a:lstStyle/>
          <a:p>
            <a:r>
              <a:rPr lang="en-US" dirty="0" smtClean="0"/>
              <a:t>Shared Christian</a:t>
            </a:r>
            <a:r>
              <a:rPr lang="en-US" baseline="0" dirty="0" smtClean="0"/>
              <a:t> Praxis is the founder of this pragmatic approach. He felt that shared Christian Praxis was the necessary and good approach to Religious Education. </a:t>
            </a:r>
            <a:endParaRPr lang="en-US" dirty="0" smtClean="0"/>
          </a:p>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4054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movie, Hilary Swanks character is a first year high school teacher in a tough school in Los Angeles, She is teaching English </a:t>
            </a:r>
          </a:p>
          <a:p>
            <a:endParaRPr lang="en-US" baseline="0" dirty="0" smtClean="0"/>
          </a:p>
          <a:p>
            <a:r>
              <a:rPr lang="en-US" baseline="0" dirty="0" smtClean="0"/>
              <a:t>SHOW CLIP </a:t>
            </a:r>
          </a:p>
          <a:p>
            <a:endParaRPr lang="en-US" baseline="0" dirty="0" smtClean="0"/>
          </a:p>
          <a:p>
            <a:r>
              <a:rPr lang="en-US" baseline="0" dirty="0" smtClean="0"/>
              <a:t>Thomas </a:t>
            </a:r>
            <a:r>
              <a:rPr lang="en-US" baseline="0" dirty="0" err="1" smtClean="0"/>
              <a:t>Groome</a:t>
            </a:r>
            <a:r>
              <a:rPr lang="en-US" baseline="0" dirty="0" smtClean="0"/>
              <a:t> suggests that all learning happens when we meet a person where they are. In this clip – that’s what Hilary does. She seeks a creative way to meet the young people where they are at. Seeking to engage through an activity. </a:t>
            </a:r>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13</a:t>
            </a:fld>
            <a:endParaRPr lang="en-US"/>
          </a:p>
        </p:txBody>
      </p:sp>
    </p:spTree>
    <p:extLst>
      <p:ext uri="{BB962C8B-B14F-4D97-AF65-F5344CB8AC3E}">
        <p14:creationId xmlns:p14="http://schemas.microsoft.com/office/powerpoint/2010/main" val="118635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2B51A33B-E407-4E5F-B4C0-FC79A326478C}" type="slidenum">
              <a:rPr lang="en-US"/>
              <a:pPr/>
              <a:t>14</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xfrm>
            <a:off x="701675" y="4416425"/>
            <a:ext cx="5607050" cy="4183063"/>
          </a:xfrm>
        </p:spPr>
        <p:txBody>
          <a:bodyPr/>
          <a:lstStyle/>
          <a:p>
            <a:r>
              <a:rPr lang="en-US" baseline="0" dirty="0" smtClean="0"/>
              <a:t>When using Shared Christian Praxis – how do we take life to faith and faith to life? </a:t>
            </a:r>
          </a:p>
          <a:p>
            <a:endParaRPr lang="en-US" baseline="0" dirty="0" smtClean="0"/>
          </a:p>
          <a:p>
            <a:r>
              <a:rPr lang="en-US" baseline="0" dirty="0" smtClean="0"/>
              <a:t>The process should be able to focus people’s reflections on their experience of life in Jesus. </a:t>
            </a:r>
          </a:p>
          <a:p>
            <a:endParaRPr lang="en-US" baseline="0" dirty="0" smtClean="0"/>
          </a:p>
          <a:p>
            <a:r>
              <a:rPr lang="en-US" baseline="0" dirty="0" smtClean="0"/>
              <a:t>The Shared Christian Praxis approach is based on the assumption that God is everywhere. He is present and always has been present in our being. </a:t>
            </a:r>
          </a:p>
          <a:p>
            <a:endParaRPr lang="en-US" dirty="0"/>
          </a:p>
        </p:txBody>
      </p:sp>
    </p:spTree>
    <p:extLst>
      <p:ext uri="{BB962C8B-B14F-4D97-AF65-F5344CB8AC3E}">
        <p14:creationId xmlns:p14="http://schemas.microsoft.com/office/powerpoint/2010/main" val="604795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can not be cognitive</a:t>
            </a:r>
            <a:r>
              <a:rPr lang="en-US" baseline="0" dirty="0" smtClean="0"/>
              <a:t> – the goal should not be information. </a:t>
            </a:r>
          </a:p>
          <a:p>
            <a:endParaRPr lang="en-US" baseline="0" dirty="0" smtClean="0"/>
          </a:p>
          <a:p>
            <a:r>
              <a:rPr lang="en-US" baseline="0" dirty="0" smtClean="0"/>
              <a:t>Ministry is not information – it’s transformation… how are we transformed by what we have learned and experienced? </a:t>
            </a:r>
          </a:p>
          <a:p>
            <a:endParaRPr lang="en-US" baseline="0" dirty="0" smtClean="0"/>
          </a:p>
          <a:p>
            <a:r>
              <a:rPr lang="en-US" baseline="0" dirty="0" smtClean="0"/>
              <a:t>How are we to become missionary disciples? </a:t>
            </a:r>
            <a:endParaRPr lang="en-US" dirty="0" smtClean="0"/>
          </a:p>
          <a:p>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15</a:t>
            </a:fld>
            <a:endParaRPr lang="en-US"/>
          </a:p>
        </p:txBody>
      </p:sp>
    </p:spTree>
    <p:extLst>
      <p:ext uri="{BB962C8B-B14F-4D97-AF65-F5344CB8AC3E}">
        <p14:creationId xmlns:p14="http://schemas.microsoft.com/office/powerpoint/2010/main" val="274563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information dump</a:t>
            </a:r>
            <a:r>
              <a:rPr lang="en-US" baseline="0" dirty="0" smtClean="0"/>
              <a:t> - Transformation </a:t>
            </a:r>
            <a:endParaRPr lang="en-US" dirty="0"/>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16</a:t>
            </a:fld>
            <a:endParaRPr lang="en-US"/>
          </a:p>
        </p:txBody>
      </p:sp>
    </p:spTree>
    <p:extLst>
      <p:ext uri="{BB962C8B-B14F-4D97-AF65-F5344CB8AC3E}">
        <p14:creationId xmlns:p14="http://schemas.microsoft.com/office/powerpoint/2010/main" val="87703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shared Christian praxis</a:t>
            </a:r>
            <a:r>
              <a:rPr lang="en-US" baseline="0" dirty="0" smtClean="0"/>
              <a:t> is a template for success.  (Page 93) </a:t>
            </a:r>
          </a:p>
          <a:p>
            <a:endParaRPr lang="en-US" baseline="0" dirty="0"/>
          </a:p>
          <a:p>
            <a:r>
              <a:rPr lang="en-US" b="1" baseline="0" dirty="0" smtClean="0"/>
              <a:t>First we look at the Session Goal </a:t>
            </a:r>
            <a:r>
              <a:rPr lang="en-US" baseline="0" dirty="0" smtClean="0"/>
              <a:t>– What is the main idea for the session </a:t>
            </a:r>
          </a:p>
          <a:p>
            <a:endParaRPr lang="en-US" baseline="0" dirty="0" smtClean="0"/>
          </a:p>
          <a:p>
            <a:r>
              <a:rPr lang="en-US" baseline="0" dirty="0" smtClean="0"/>
              <a:t>Then we discuss the elements of Trusting, Believing, Doing  - </a:t>
            </a:r>
            <a:r>
              <a:rPr lang="en-US" b="1" baseline="0" dirty="0" smtClean="0"/>
              <a:t>at the end of the session – what do we hope the candidates understand about the Christian Faith? </a:t>
            </a:r>
          </a:p>
          <a:p>
            <a:endParaRPr lang="en-US" b="1" baseline="0" dirty="0" smtClean="0"/>
          </a:p>
          <a:p>
            <a:r>
              <a:rPr lang="en-US" b="1" baseline="0" dirty="0" smtClean="0"/>
              <a:t>Then we look at the activities, experiences, and reflections that help to achieve these goals </a:t>
            </a:r>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17</a:t>
            </a:fld>
            <a:endParaRPr lang="en-US"/>
          </a:p>
        </p:txBody>
      </p:sp>
    </p:spTree>
    <p:extLst>
      <p:ext uri="{BB962C8B-B14F-4D97-AF65-F5344CB8AC3E}">
        <p14:creationId xmlns:p14="http://schemas.microsoft.com/office/powerpoint/2010/main" val="936220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if putting this in practice for today….. This would be our goal </a:t>
            </a:r>
            <a:endParaRPr lang="en-US" dirty="0"/>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18</a:t>
            </a:fld>
            <a:endParaRPr lang="en-US"/>
          </a:p>
        </p:txBody>
      </p:sp>
    </p:spTree>
    <p:extLst>
      <p:ext uri="{BB962C8B-B14F-4D97-AF65-F5344CB8AC3E}">
        <p14:creationId xmlns:p14="http://schemas.microsoft.com/office/powerpoint/2010/main" val="396637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we</a:t>
            </a:r>
            <a:r>
              <a:rPr lang="en-US" baseline="0" dirty="0" smtClean="0"/>
              <a:t> want our participants/student to trust, know that we are in a relationship with God.  </a:t>
            </a:r>
          </a:p>
          <a:p>
            <a:r>
              <a:rPr lang="en-US" baseline="0" dirty="0" smtClean="0"/>
              <a:t>How are we going to help our participants/student to believe </a:t>
            </a:r>
          </a:p>
          <a:p>
            <a:r>
              <a:rPr lang="en-US" baseline="0" dirty="0" smtClean="0"/>
              <a:t>And how are we going to remind them that we are pilgrim people seeking to build the kingdom, and therefore we are called to action.  </a:t>
            </a:r>
          </a:p>
          <a:p>
            <a:endParaRPr lang="en-US" dirty="0"/>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19</a:t>
            </a:fld>
            <a:endParaRPr lang="en-US"/>
          </a:p>
        </p:txBody>
      </p:sp>
    </p:spTree>
    <p:extLst>
      <p:ext uri="{BB962C8B-B14F-4D97-AF65-F5344CB8AC3E}">
        <p14:creationId xmlns:p14="http://schemas.microsoft.com/office/powerpoint/2010/main" val="1317615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C22111AE-99F3-43C4-A9B4-64B7EF5AF764}" type="slidenum">
              <a:rPr lang="en-US"/>
              <a:pPr/>
              <a:t>20</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dirty="0" smtClean="0"/>
              <a:t>This is what your DRE or Confirmation</a:t>
            </a:r>
            <a:r>
              <a:rPr lang="en-US" baseline="0" dirty="0" smtClean="0"/>
              <a:t> coordinator gives you… It’s the topic or the theme of the session (7 Gifts of the Holy Spirit, Forgiveness, etc. ) </a:t>
            </a:r>
            <a:endParaRPr lang="en-US" dirty="0"/>
          </a:p>
        </p:txBody>
      </p:sp>
    </p:spTree>
    <p:extLst>
      <p:ext uri="{BB962C8B-B14F-4D97-AF65-F5344CB8AC3E}">
        <p14:creationId xmlns:p14="http://schemas.microsoft.com/office/powerpoint/2010/main" val="2078727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2EF9B8AE-4A62-4D05-853F-142D1944F14B}" type="slidenum">
              <a:rPr lang="en-US"/>
              <a:pPr/>
              <a:t>21</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433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Talking Points</a:t>
            </a:r>
          </a:p>
          <a:p>
            <a:pPr eaLnBrk="1" hangingPunct="1">
              <a:spcBef>
                <a:spcPct val="0"/>
              </a:spcBef>
            </a:pPr>
            <a:endParaRPr lang="en-US" smtClean="0"/>
          </a:p>
          <a:p>
            <a:pPr eaLnBrk="1" hangingPunct="1">
              <a:spcBef>
                <a:spcPct val="0"/>
              </a:spcBef>
            </a:pPr>
            <a:r>
              <a:rPr lang="en-US" smtClean="0"/>
              <a:t>Each group gets one scripture.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6E8672-D09E-4405-A32D-2AC74C0D4871}"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1940825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1CE71CE5-B515-4F90-BFBB-B317599D23B7}" type="slidenum">
              <a:rPr lang="en-US"/>
              <a:pPr/>
              <a:t>22</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0886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B40A4290-33A3-4321-A069-8F0A2B0A004B}" type="slidenum">
              <a:rPr lang="en-US"/>
              <a:pPr/>
              <a:t>23</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1770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9BE03053-B662-40CE-BCC5-1EF39C2C04F8}" type="slidenum">
              <a:rPr lang="en-US"/>
              <a:pPr/>
              <a:t>24</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dirty="0" smtClean="0"/>
              <a:t>These steps</a:t>
            </a:r>
            <a:r>
              <a:rPr lang="en-US" baseline="0" dirty="0" smtClean="0"/>
              <a:t> move from one to the other.  </a:t>
            </a:r>
          </a:p>
          <a:p>
            <a:r>
              <a:rPr lang="en-US" dirty="0" smtClean="0"/>
              <a:t/>
            </a:r>
            <a:br>
              <a:rPr lang="en-US" dirty="0" smtClean="0"/>
            </a:br>
            <a:r>
              <a:rPr lang="en-US" dirty="0" smtClean="0"/>
              <a:t>I have yet</a:t>
            </a:r>
            <a:r>
              <a:rPr lang="en-US" baseline="0" dirty="0" smtClean="0"/>
              <a:t> another clip, Hoping it will focus on our need to be prepared and varied. </a:t>
            </a:r>
          </a:p>
          <a:p>
            <a:endParaRPr lang="en-US" dirty="0"/>
          </a:p>
        </p:txBody>
      </p:sp>
    </p:spTree>
    <p:extLst>
      <p:ext uri="{BB962C8B-B14F-4D97-AF65-F5344CB8AC3E}">
        <p14:creationId xmlns:p14="http://schemas.microsoft.com/office/powerpoint/2010/main" val="2515038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9BE03053-B662-40CE-BCC5-1EF39C2C04F8}" type="slidenum">
              <a:rPr lang="en-US"/>
              <a:pPr/>
              <a:t>25</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dirty="0" smtClean="0"/>
              <a:t>I say this because at times we sometimes think,</a:t>
            </a:r>
          </a:p>
          <a:p>
            <a:r>
              <a:rPr lang="en-US" baseline="0" dirty="0" smtClean="0"/>
              <a:t>Oh I’ve got this, but really good catechetical leadership takes time.  </a:t>
            </a:r>
          </a:p>
          <a:p>
            <a:r>
              <a:rPr lang="en-US" baseline="0" dirty="0" smtClean="0"/>
              <a:t>Remember when you were in HS or college they said for every hour in the class your you need to spend that much time or more in prep and homework</a:t>
            </a:r>
          </a:p>
          <a:p>
            <a:r>
              <a:rPr lang="en-US" baseline="0" dirty="0" smtClean="0"/>
              <a:t>Yep, the students and participants are expecting a well prepared session.  </a:t>
            </a:r>
          </a:p>
          <a:p>
            <a:endParaRPr lang="en-US" dirty="0" smtClean="0"/>
          </a:p>
          <a:p>
            <a:r>
              <a:rPr lang="en-US" dirty="0" smtClean="0"/>
              <a:t>Planning a session takes</a:t>
            </a:r>
            <a:r>
              <a:rPr lang="en-US" baseline="0" dirty="0" smtClean="0"/>
              <a:t> time – you can’t wing it. </a:t>
            </a:r>
          </a:p>
        </p:txBody>
      </p:sp>
    </p:spTree>
    <p:extLst>
      <p:ext uri="{BB962C8B-B14F-4D97-AF65-F5344CB8AC3E}">
        <p14:creationId xmlns:p14="http://schemas.microsoft.com/office/powerpoint/2010/main" val="2164203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B3A70EAC-5F1B-41AF-A3B1-9A98648DF796}" type="slidenum">
              <a:rPr lang="en-US"/>
              <a:pPr/>
              <a:t>26</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54676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D07D0A3B-C9B5-4500-81EE-C41B1D529DBB}" type="slidenum">
              <a:rPr lang="en-US"/>
              <a:pPr/>
              <a:t>27</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r>
              <a:rPr lang="en-US" dirty="0" smtClean="0"/>
              <a:t>What is the hook that draws them into the topic? Is this a video? Icebreaker?</a:t>
            </a:r>
            <a:r>
              <a:rPr lang="en-US" baseline="0" dirty="0" smtClean="0"/>
              <a:t> Community Builder? Story? Skit? </a:t>
            </a:r>
          </a:p>
          <a:p>
            <a:endParaRPr lang="en-US" baseline="0" dirty="0" smtClean="0"/>
          </a:p>
          <a:p>
            <a:r>
              <a:rPr lang="en-US" baseline="0" dirty="0" smtClean="0"/>
              <a:t>It focuses the group and sets the stage for what is to come </a:t>
            </a:r>
            <a:endParaRPr lang="en-US" dirty="0"/>
          </a:p>
        </p:txBody>
      </p:sp>
    </p:spTree>
    <p:extLst>
      <p:ext uri="{BB962C8B-B14F-4D97-AF65-F5344CB8AC3E}">
        <p14:creationId xmlns:p14="http://schemas.microsoft.com/office/powerpoint/2010/main" val="976073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0FD5E5AB-C648-42FE-A0A0-48598A6A3DD4}" type="slidenum">
              <a:rPr lang="en-US"/>
              <a:pPr/>
              <a:t>28</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r>
              <a:rPr lang="en-US" altLang="en-US" dirty="0" smtClean="0">
                <a:ea typeface="ＭＳ Ｐゴシック" panose="020B0600070205080204" pitchFamily="34" charset="-128"/>
              </a:rPr>
              <a:t>This</a:t>
            </a:r>
            <a:r>
              <a:rPr lang="en-US" altLang="en-US" baseline="0" dirty="0" smtClean="0">
                <a:ea typeface="ＭＳ Ｐゴシック" panose="020B0600070205080204" pitchFamily="34" charset="-128"/>
              </a:rPr>
              <a:t> part helps you to introduce the topic, concept, or learning experience. How is the topic of concept present in their own life experience? It invites them to express their </a:t>
            </a:r>
            <a:r>
              <a:rPr lang="en-US" altLang="en-US" dirty="0" smtClean="0">
                <a:ea typeface="ＭＳ Ｐゴシック" panose="020B0600070205080204" pitchFamily="34" charset="-128"/>
              </a:rPr>
              <a:t>experience, as well as the experience of their family, community, and ethnic culture. </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Learners are encouraged to express what they already know about the topic or concept, how they feel about it, how they understand it, how they now live it, or what they believe about it.</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Depending on the topic or concept, learners may need to participate in an activity to help them discover their own life experience. The learning design will need to</a:t>
            </a:r>
          </a:p>
          <a:p>
            <a:r>
              <a:rPr lang="en-US" altLang="en-US" dirty="0" smtClean="0">
                <a:ea typeface="ＭＳ Ｐゴシック" panose="020B0600070205080204" pitchFamily="34" charset="-128"/>
              </a:rPr>
              <a:t>incorporate this initial experience.  </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It can be a movie clip, and ice breaker, an exercise.  It is often fun.  The trick is to engage the students.</a:t>
            </a:r>
          </a:p>
          <a:p>
            <a:r>
              <a:rPr lang="en-US" altLang="en-US" dirty="0" smtClean="0">
                <a:ea typeface="ＭＳ Ｐゴシック" panose="020B0600070205080204" pitchFamily="34" charset="-128"/>
              </a:rPr>
              <a:t>Guided meditations, stories, question and answers are good techniques for helping the young people to launch their thinking that this topic is important to THEIR life.  </a:t>
            </a:r>
          </a:p>
          <a:p>
            <a:endParaRPr lang="en-US" dirty="0"/>
          </a:p>
        </p:txBody>
      </p:sp>
    </p:spTree>
    <p:extLst>
      <p:ext uri="{BB962C8B-B14F-4D97-AF65-F5344CB8AC3E}">
        <p14:creationId xmlns:p14="http://schemas.microsoft.com/office/powerpoint/2010/main" val="2968732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8C05FD17-A7D0-4467-AEEB-1ACA90C79FE5}" type="slidenum">
              <a:rPr lang="en-US"/>
              <a:pPr/>
              <a:t>29</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How will you engage</a:t>
            </a:r>
            <a:r>
              <a:rPr lang="en-US" altLang="en-US" baseline="0" dirty="0" smtClean="0">
                <a:ea typeface="ＭＳ Ｐゴシック" panose="020B0600070205080204" pitchFamily="34" charset="-128"/>
              </a:rPr>
              <a:t> then in critically reflecting on their present action? </a:t>
            </a: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The second movement in the learning process allows the learners to reflect together on what they have expressed in the first movement about their own experience. This will sometimes be intuitive as well as analytical. Movement Two engages reason, memory, and imagination. This is often done by sharing an actual story of their experience or an action they have taken. Learners are invited to reflect critically on the meaning of their own experience, share the consequences of their present experience, and make implications for the future.</a:t>
            </a:r>
          </a:p>
          <a:p>
            <a:endParaRPr lang="en-US" dirty="0"/>
          </a:p>
        </p:txBody>
      </p:sp>
    </p:spTree>
    <p:extLst>
      <p:ext uri="{BB962C8B-B14F-4D97-AF65-F5344CB8AC3E}">
        <p14:creationId xmlns:p14="http://schemas.microsoft.com/office/powerpoint/2010/main" val="4213397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D45E80C3-949B-48B8-BE2F-60D0289DB9D3}" type="slidenum">
              <a:rPr lang="en-US"/>
              <a:pPr/>
              <a:t>30</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dirty="0" smtClean="0"/>
              <a:t>This is the teaching moment… what does the church</a:t>
            </a:r>
            <a:r>
              <a:rPr lang="en-US" baseline="0" dirty="0" smtClean="0"/>
              <a:t> teach? Use scripture, quotes, etc. </a:t>
            </a:r>
          </a:p>
          <a:p>
            <a:endParaRPr lang="en-US" baseline="0" dirty="0" smtClean="0"/>
          </a:p>
          <a:p>
            <a:r>
              <a:rPr lang="en-US" dirty="0" smtClean="0"/>
              <a:t>Some call this the meat and potatoes</a:t>
            </a:r>
            <a:r>
              <a:rPr lang="en-US" baseline="0" dirty="0" smtClean="0"/>
              <a:t> part of the session, but I caution you</a:t>
            </a:r>
          </a:p>
          <a:p>
            <a:r>
              <a:rPr lang="en-US" baseline="0" dirty="0" smtClean="0"/>
              <a:t>I enjoy the main course  of a meal but do not forget the entrée and the dessert, and sometimes you need to eat your vegies.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The third movement in the learning process presents the faith story of the Catholic community in response to the topic or concept of the learning experience. The faith story is the whole faith identity of the Catholic community. </a:t>
            </a:r>
            <a:r>
              <a:rPr lang="en-US" altLang="en-US" b="1" dirty="0" smtClean="0">
                <a:ea typeface="ＭＳ Ｐゴシック" panose="020B0600070205080204" pitchFamily="34" charset="-128"/>
              </a:rPr>
              <a:t>Here learners explore the story of faith that comes to us from Scripture, Tradition, the teachings of the Church, and the faith-life of Christian people throughout the ages and in our present time.</a:t>
            </a:r>
          </a:p>
          <a:p>
            <a:endParaRPr lang="en-US" dirty="0"/>
          </a:p>
        </p:txBody>
      </p:sp>
    </p:spTree>
    <p:extLst>
      <p:ext uri="{BB962C8B-B14F-4D97-AF65-F5344CB8AC3E}">
        <p14:creationId xmlns:p14="http://schemas.microsoft.com/office/powerpoint/2010/main" val="2424146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9D096DC0-F482-4C6F-8780-5D2BC54B404F}" type="slidenum">
              <a:rPr lang="en-US"/>
              <a:pPr/>
              <a:t>31</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The fourth movement in the learning process provides learners with an opportunity to correlate their experience and faith to Scripture and the Catholic faith tradition. The purpose of the fourth movement is to enable the learners to integrate the wisdom of the Catholic faith tradition back into their own lives and to appropriate its meaning in their lives—to make it their 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ea typeface="ＭＳ Ｐゴシック" panose="020B0600070205080204" pitchFamily="34" charset="-128"/>
              </a:rPr>
              <a:t>What connection is there between their story</a:t>
            </a:r>
            <a:r>
              <a:rPr lang="en-US" altLang="en-US" b="1" baseline="0" dirty="0" smtClean="0">
                <a:ea typeface="ＭＳ Ｐゴシック" panose="020B0600070205080204" pitchFamily="34" charset="-128"/>
              </a:rPr>
              <a:t> and that of the Church? </a:t>
            </a:r>
            <a:endParaRPr lang="en-US" altLang="en-US" b="1" dirty="0" smtClean="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66653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Talking Points</a:t>
            </a:r>
          </a:p>
          <a:p>
            <a:pPr eaLnBrk="1" hangingPunct="1">
              <a:spcBef>
                <a:spcPct val="0"/>
              </a:spcBef>
            </a:pPr>
            <a:endParaRPr lang="en-US" smtClean="0"/>
          </a:p>
          <a:p>
            <a:pPr eaLnBrk="1" hangingPunct="1">
              <a:spcBef>
                <a:spcPct val="0"/>
              </a:spcBef>
            </a:pPr>
            <a:r>
              <a:rPr lang="en-US" smtClean="0"/>
              <a:t>In the name of the Father, the son and the Holy Spirit.</a:t>
            </a:r>
          </a:p>
          <a:p>
            <a:pPr eaLnBrk="1" hangingPunct="1">
              <a:spcBef>
                <a:spcPct val="0"/>
              </a:spcBef>
            </a:pPr>
            <a:endParaRPr lang="en-US" smtClean="0"/>
          </a:p>
          <a:p>
            <a:pPr eaLnBrk="1" hangingPunct="1">
              <a:spcBef>
                <a:spcPct val="0"/>
              </a:spcBef>
            </a:pPr>
            <a:r>
              <a:rPr lang="en-US" smtClean="0"/>
              <a:t>Now each group shares their scripture summary</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A7305-121F-4B18-9804-25A4BA58FB35}"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1512326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10060854-B96F-4D21-B4BF-AC4833C1FB7E}" type="slidenum">
              <a:rPr lang="en-US"/>
              <a:pPr/>
              <a:t>32</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altLang="en-US" dirty="0" smtClean="0">
                <a:ea typeface="ＭＳ Ｐゴシック" panose="020B0600070205080204" pitchFamily="34" charset="-128"/>
              </a:rPr>
              <a:t>The fifth movement in the learning process is designed to help the learners translate their learning into a lived faith response. Learners can be engaged in developing specific plans for</a:t>
            </a:r>
          </a:p>
          <a:p>
            <a:r>
              <a:rPr lang="en-US" altLang="en-US" dirty="0" smtClean="0">
                <a:ea typeface="ＭＳ Ｐゴシック" panose="020B0600070205080204" pitchFamily="34" charset="-128"/>
              </a:rPr>
              <a:t>the coming weeks, in individual or group action projects which involve them in living their faith (in the faith community, school, family, community), in prayer experiences which</a:t>
            </a:r>
          </a:p>
          <a:p>
            <a:r>
              <a:rPr lang="en-US" altLang="en-US" dirty="0" smtClean="0">
                <a:ea typeface="ＭＳ Ｐゴシック" panose="020B0600070205080204" pitchFamily="34" charset="-128"/>
              </a:rPr>
              <a:t>celebrate their responses, and in journaling activities where they can reflect on how they are living their faith.</a:t>
            </a:r>
          </a:p>
          <a:p>
            <a:endParaRPr lang="en-US" dirty="0"/>
          </a:p>
        </p:txBody>
      </p:sp>
    </p:spTree>
    <p:extLst>
      <p:ext uri="{BB962C8B-B14F-4D97-AF65-F5344CB8AC3E}">
        <p14:creationId xmlns:p14="http://schemas.microsoft.com/office/powerpoint/2010/main" val="2313055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Specialization 2006 Sat D</a:t>
            </a:r>
          </a:p>
        </p:txBody>
      </p:sp>
      <p:sp>
        <p:nvSpPr>
          <p:cNvPr id="6861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BEBFF00-6258-4EE7-AE00-AF2084E50628}" type="slidenum">
              <a:rPr lang="en-US" altLang="en-US" sz="1200"/>
              <a:pPr/>
              <a:t>33</a:t>
            </a:fld>
            <a:endParaRPr lang="en-US" altLang="en-US" sz="120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698049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41</a:t>
            </a:fld>
            <a:endParaRPr lang="en-US"/>
          </a:p>
        </p:txBody>
      </p:sp>
    </p:spTree>
    <p:extLst>
      <p:ext uri="{BB962C8B-B14F-4D97-AF65-F5344CB8AC3E}">
        <p14:creationId xmlns:p14="http://schemas.microsoft.com/office/powerpoint/2010/main" val="2600937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42</a:t>
            </a:fld>
            <a:endParaRPr lang="en-US"/>
          </a:p>
        </p:txBody>
      </p:sp>
    </p:spTree>
    <p:extLst>
      <p:ext uri="{BB962C8B-B14F-4D97-AF65-F5344CB8AC3E}">
        <p14:creationId xmlns:p14="http://schemas.microsoft.com/office/powerpoint/2010/main" val="4196883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43</a:t>
            </a:fld>
            <a:endParaRPr lang="en-US"/>
          </a:p>
        </p:txBody>
      </p:sp>
    </p:spTree>
    <p:extLst>
      <p:ext uri="{BB962C8B-B14F-4D97-AF65-F5344CB8AC3E}">
        <p14:creationId xmlns:p14="http://schemas.microsoft.com/office/powerpoint/2010/main" val="3384540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spcBef>
                <a:spcPct val="0"/>
              </a:spcBef>
            </a:pPr>
            <a:r>
              <a:rPr lang="en-US" altLang="en-US" dirty="0" smtClean="0">
                <a:ea typeface="ＭＳ Ｐゴシック" panose="020B0600070205080204" pitchFamily="34" charset="-128"/>
              </a:rPr>
              <a:t>You’re done ready</a:t>
            </a:r>
            <a:r>
              <a:rPr lang="en-US" altLang="en-US" baseline="0" dirty="0" smtClean="0">
                <a:ea typeface="ＭＳ Ｐゴシック" panose="020B0600070205080204" pitchFamily="34" charset="-128"/>
              </a:rPr>
              <a:t> start go….</a:t>
            </a:r>
          </a:p>
          <a:p>
            <a:pPr eaLnBrk="1" hangingPunct="1">
              <a:spcBef>
                <a:spcPct val="0"/>
              </a:spcBef>
            </a:pPr>
            <a:r>
              <a:rPr lang="en-US" altLang="en-US" baseline="0" dirty="0" smtClean="0">
                <a:ea typeface="ＭＳ Ｐゴシック" panose="020B0600070205080204" pitchFamily="34" charset="-128"/>
              </a:rPr>
              <a:t>Perhaps one more look  </a:t>
            </a:r>
            <a:endParaRPr lang="en-US" altLang="en-US" dirty="0" smtClean="0">
              <a:ea typeface="ＭＳ Ｐゴシック" panose="020B0600070205080204" pitchFamily="34" charset="-128"/>
            </a:endParaRPr>
          </a:p>
        </p:txBody>
      </p:sp>
      <p:sp>
        <p:nvSpPr>
          <p:cNvPr id="65540"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AD1F194-70B9-4132-976C-A8C7DDCB95D6}" type="slidenum">
              <a:rPr lang="en-US" altLang="en-US" sz="1200"/>
              <a:pPr/>
              <a:t>44</a:t>
            </a:fld>
            <a:endParaRPr lang="en-US" altLang="en-US" sz="1200"/>
          </a:p>
        </p:txBody>
      </p:sp>
    </p:spTree>
    <p:extLst>
      <p:ext uri="{BB962C8B-B14F-4D97-AF65-F5344CB8AC3E}">
        <p14:creationId xmlns:p14="http://schemas.microsoft.com/office/powerpoint/2010/main" val="3440314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Specialization 2006 Sun </a:t>
            </a:r>
          </a:p>
        </p:txBody>
      </p:sp>
      <p:sp>
        <p:nvSpPr>
          <p:cNvPr id="8704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AD4BCD6-A3C5-46C3-A02C-A199145BF79F}" type="slidenum">
              <a:rPr lang="en-US" altLang="en-US" sz="1200"/>
              <a:pPr/>
              <a:t>45</a:t>
            </a:fld>
            <a:endParaRPr lang="en-US" altLang="en-US" sz="120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742206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are going to do the shared Christian Praxis</a:t>
            </a:r>
            <a:r>
              <a:rPr lang="en-US" baseline="0" dirty="0" smtClean="0"/>
              <a:t>!</a:t>
            </a:r>
            <a:endParaRPr lang="en-US" dirty="0"/>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46</a:t>
            </a:fld>
            <a:endParaRPr lang="en-US"/>
          </a:p>
        </p:txBody>
      </p:sp>
    </p:spTree>
    <p:extLst>
      <p:ext uri="{BB962C8B-B14F-4D97-AF65-F5344CB8AC3E}">
        <p14:creationId xmlns:p14="http://schemas.microsoft.com/office/powerpoint/2010/main" val="306458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57F70-9FAA-4903-B458-7197DF709FB8}" type="slidenum">
              <a:rPr lang="en-US" smtClean="0"/>
              <a:t>47</a:t>
            </a:fld>
            <a:endParaRPr lang="en-US"/>
          </a:p>
        </p:txBody>
      </p:sp>
    </p:spTree>
    <p:extLst>
      <p:ext uri="{BB962C8B-B14F-4D97-AF65-F5344CB8AC3E}">
        <p14:creationId xmlns:p14="http://schemas.microsoft.com/office/powerpoint/2010/main" val="2524647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Specialization 2006 Sat D</a:t>
            </a:r>
          </a:p>
        </p:txBody>
      </p:sp>
      <p:sp>
        <p:nvSpPr>
          <p:cNvPr id="9011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5B63794-26F5-4CFE-8D3D-AD734A23A9FE}" type="slidenum">
              <a:rPr lang="en-US" altLang="en-US" sz="1200"/>
              <a:pPr/>
              <a:t>48</a:t>
            </a:fld>
            <a:endParaRPr lang="en-US" altLang="en-US" sz="1200"/>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smtClean="0">
                <a:ea typeface="ＭＳ Ｐゴシック" panose="020B0600070205080204" pitchFamily="34" charset="-128"/>
              </a:rPr>
              <a:t>When they are giving their presentations—be sure to acknowledge the intelligences they are highlighting---</a:t>
            </a:r>
          </a:p>
          <a:p>
            <a:r>
              <a:rPr lang="en-US" altLang="en-US" smtClean="0">
                <a:ea typeface="ＭＳ Ｐゴシック" panose="020B0600070205080204" pitchFamily="34" charset="-128"/>
              </a:rPr>
              <a:t>Create a tool for evaluation  of the use of various intelligences</a:t>
            </a:r>
          </a:p>
        </p:txBody>
      </p:sp>
    </p:spTree>
    <p:extLst>
      <p:ext uri="{BB962C8B-B14F-4D97-AF65-F5344CB8AC3E}">
        <p14:creationId xmlns:p14="http://schemas.microsoft.com/office/powerpoint/2010/main" val="242752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09F1E6-E23D-4C50-8766-4811460394BB}"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3818583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Specialization 2006 Sat D</a:t>
            </a:r>
          </a:p>
        </p:txBody>
      </p:sp>
      <p:sp>
        <p:nvSpPr>
          <p:cNvPr id="9011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5B63794-26F5-4CFE-8D3D-AD734A23A9FE}" type="slidenum">
              <a:rPr lang="en-US" altLang="en-US" sz="1200"/>
              <a:pPr/>
              <a:t>49</a:t>
            </a:fld>
            <a:endParaRPr lang="en-US" altLang="en-US" sz="1200"/>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ea typeface="ＭＳ Ｐゴシック" panose="020B0600070205080204" pitchFamily="34" charset="-128"/>
              </a:rPr>
              <a:t>When they are giving their presentations—be sure to acknowledge the intelligences they are highlighting---</a:t>
            </a:r>
          </a:p>
          <a:p>
            <a:r>
              <a:rPr lang="en-US" altLang="en-US" smtClean="0">
                <a:ea typeface="ＭＳ Ｐゴシック" panose="020B0600070205080204" pitchFamily="34" charset="-128"/>
              </a:rPr>
              <a:t>Create a tool for evaluation  of the use of various intelligences</a:t>
            </a:r>
          </a:p>
        </p:txBody>
      </p:sp>
    </p:spTree>
    <p:extLst>
      <p:ext uri="{BB962C8B-B14F-4D97-AF65-F5344CB8AC3E}">
        <p14:creationId xmlns:p14="http://schemas.microsoft.com/office/powerpoint/2010/main" val="2427521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Specialization 2006 Sat D</a:t>
            </a:r>
          </a:p>
        </p:txBody>
      </p:sp>
      <p:sp>
        <p:nvSpPr>
          <p:cNvPr id="9011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5B63794-26F5-4CFE-8D3D-AD734A23A9FE}" type="slidenum">
              <a:rPr lang="en-US" altLang="en-US" sz="1200"/>
              <a:pPr/>
              <a:t>50</a:t>
            </a:fld>
            <a:endParaRPr lang="en-US" altLang="en-US" sz="1200"/>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ea typeface="ＭＳ Ｐゴシック" panose="020B0600070205080204" pitchFamily="34" charset="-128"/>
              </a:rPr>
              <a:t>When they are giving their presentations—be sure to acknowledge the intelligences they are highlighting---</a:t>
            </a:r>
          </a:p>
          <a:p>
            <a:r>
              <a:rPr lang="en-US" altLang="en-US" dirty="0" smtClean="0">
                <a:ea typeface="ＭＳ Ｐゴシック" panose="020B0600070205080204" pitchFamily="34" charset="-128"/>
              </a:rPr>
              <a:t>Create a tool for evaluation  of the use of various intelligences</a:t>
            </a:r>
          </a:p>
          <a:p>
            <a:endParaRPr lang="en-US" altLang="en-US" dirty="0" smtClean="0">
              <a:ea typeface="ＭＳ Ｐゴシック" panose="020B0600070205080204" pitchFamily="34" charset="-128"/>
            </a:endParaRPr>
          </a:p>
          <a:p>
            <a:r>
              <a:rPr lang="en-US" altLang="en-US" smtClean="0">
                <a:ea typeface="ＭＳ Ｐゴシック" panose="020B0600070205080204" pitchFamily="34" charset="-128"/>
              </a:rPr>
              <a:t>Themes….Justice</a:t>
            </a:r>
            <a:r>
              <a:rPr lang="en-US" altLang="en-US" dirty="0" smtClean="0">
                <a:ea typeface="ＭＳ Ｐゴシック" panose="020B0600070205080204" pitchFamily="34" charset="-128"/>
              </a:rPr>
              <a:t>, Service, Eucharist,</a:t>
            </a:r>
            <a:r>
              <a:rPr lang="en-US" altLang="en-US" baseline="0" dirty="0" smtClean="0">
                <a:ea typeface="ＭＳ Ｐゴシック" panose="020B0600070205080204" pitchFamily="34" charset="-128"/>
              </a:rPr>
              <a:t> Mercy, Morality, etc. </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427521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Specilatizion 2006 Sat C</a:t>
            </a:r>
          </a:p>
        </p:txBody>
      </p:sp>
      <p:sp>
        <p:nvSpPr>
          <p:cNvPr id="9216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5762A4A-C188-42DF-BBC1-71BE1612FD52}" type="slidenum">
              <a:rPr lang="en-US" altLang="en-US" sz="1200"/>
              <a:pPr/>
              <a:t>52</a:t>
            </a:fld>
            <a:endParaRPr lang="en-US" altLang="en-US" sz="1200"/>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ea typeface="ＭＳ Ｐゴシック" panose="020B0600070205080204" pitchFamily="34" charset="-128"/>
              </a:rPr>
              <a:t>To create a prayerful environment and helps to make our sessions more appealing and perhaps help in the prayerful reflections at prayer time</a:t>
            </a:r>
          </a:p>
          <a:p>
            <a:r>
              <a:rPr lang="en-US" altLang="en-US" dirty="0" smtClean="0">
                <a:ea typeface="ＭＳ Ｐゴシック" panose="020B0600070205080204" pitchFamily="34" charset="-128"/>
              </a:rPr>
              <a:t>Page 102</a:t>
            </a:r>
          </a:p>
        </p:txBody>
      </p:sp>
    </p:spTree>
    <p:extLst>
      <p:ext uri="{BB962C8B-B14F-4D97-AF65-F5344CB8AC3E}">
        <p14:creationId xmlns:p14="http://schemas.microsoft.com/office/powerpoint/2010/main" val="1391737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Specialization 2006 Sat D</a:t>
            </a:r>
          </a:p>
        </p:txBody>
      </p:sp>
      <p:sp>
        <p:nvSpPr>
          <p:cNvPr id="9421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1016BD8-B048-4EC0-9255-9DAF08593C9C}" type="slidenum">
              <a:rPr lang="en-US" altLang="en-US" sz="1200"/>
              <a:pPr/>
              <a:t>53</a:t>
            </a:fld>
            <a:endParaRPr lang="en-US" altLang="en-US" sz="1200"/>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smtClean="0">
                <a:ea typeface="ＭＳ Ｐゴシック" panose="020B0600070205080204" pitchFamily="34" charset="-128"/>
              </a:rPr>
              <a:t>I like to use liturgical symbols and colors </a:t>
            </a:r>
          </a:p>
          <a:p>
            <a:r>
              <a:rPr lang="en-US" altLang="en-US" smtClean="0">
                <a:ea typeface="ＭＳ Ｐゴシック" panose="020B0600070205080204" pitchFamily="34" charset="-128"/>
              </a:rPr>
              <a:t>I have a five placemats one green, white, red, purple and lavender.  </a:t>
            </a:r>
          </a:p>
          <a:p>
            <a:r>
              <a:rPr lang="en-US" altLang="en-US" smtClean="0">
                <a:ea typeface="ＭＳ Ｐゴシック" panose="020B0600070205080204" pitchFamily="34" charset="-128"/>
              </a:rPr>
              <a:t>I use flowing plants during Easter and Christmas, Green plants during Advent and Ordinary Time, and cactus during Lent</a:t>
            </a:r>
          </a:p>
          <a:p>
            <a:r>
              <a:rPr lang="en-US" altLang="en-US" smtClean="0">
                <a:ea typeface="ＭＳ Ｐゴシック" panose="020B0600070205080204" pitchFamily="34" charset="-128"/>
              </a:rPr>
              <a:t>Most of the time I use candles.  But in some settings, I use the battery powered ones</a:t>
            </a:r>
          </a:p>
          <a:p>
            <a:r>
              <a:rPr lang="en-US" altLang="en-US" smtClean="0">
                <a:ea typeface="ＭＳ Ｐゴシック" panose="020B0600070205080204" pitchFamily="34" charset="-128"/>
              </a:rPr>
              <a:t>I always put my Bible out</a:t>
            </a:r>
          </a:p>
          <a:p>
            <a:r>
              <a:rPr lang="en-US" altLang="en-US" smtClean="0">
                <a:ea typeface="ＭＳ Ｐゴシック" panose="020B0600070205080204" pitchFamily="34" charset="-128"/>
              </a:rPr>
              <a:t>And I think of symbols of the lesson,  Talking about Jesus, I might put a Jesus Icon, </a:t>
            </a:r>
          </a:p>
          <a:p>
            <a:r>
              <a:rPr lang="en-US" altLang="en-US" smtClean="0">
                <a:ea typeface="ＭＳ Ｐゴシック" panose="020B0600070205080204" pitchFamily="34" charset="-128"/>
              </a:rPr>
              <a:t>Talking about confirmation a symbol of the Holy Spirit of the seven gifts.  </a:t>
            </a:r>
          </a:p>
        </p:txBody>
      </p:sp>
    </p:spTree>
    <p:extLst>
      <p:ext uri="{BB962C8B-B14F-4D97-AF65-F5344CB8AC3E}">
        <p14:creationId xmlns:p14="http://schemas.microsoft.com/office/powerpoint/2010/main" val="2402858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Specialization 2006 Sat D</a:t>
            </a:r>
          </a:p>
        </p:txBody>
      </p:sp>
      <p:sp>
        <p:nvSpPr>
          <p:cNvPr id="10035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214478A-5490-4F84-A966-A295633BB878}" type="slidenum">
              <a:rPr lang="en-US" altLang="en-US" sz="1200"/>
              <a:pPr/>
              <a:t>58</a:t>
            </a:fld>
            <a:endParaRPr lang="en-US" altLang="en-US" sz="120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smtClean="0">
                <a:ea typeface="ＭＳ Ｐゴシック" panose="020B0600070205080204" pitchFamily="34" charset="-128"/>
              </a:rPr>
              <a:t>I always try to set up the holy space just before the teens come in because the most important five minutes are the five minutes before session.  That is when a young person might want to come in early to speak to you.  I like to be doing something, yet something not too challenging like writing on the chalk board, I can give attention to what they are saying.  </a:t>
            </a:r>
          </a:p>
        </p:txBody>
      </p:sp>
    </p:spTree>
    <p:extLst>
      <p:ext uri="{BB962C8B-B14F-4D97-AF65-F5344CB8AC3E}">
        <p14:creationId xmlns:p14="http://schemas.microsoft.com/office/powerpoint/2010/main" val="1232455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Specilatizion 2006 Sat C</a:t>
            </a:r>
          </a:p>
        </p:txBody>
      </p:sp>
      <p:sp>
        <p:nvSpPr>
          <p:cNvPr id="10240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1ADC618-CCCD-4226-B8F9-87E549B2158E}" type="slidenum">
              <a:rPr lang="en-US" altLang="en-US" sz="1200"/>
              <a:pPr/>
              <a:t>59</a:t>
            </a:fld>
            <a:endParaRPr lang="en-US" altLang="en-US" sz="1200"/>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ea typeface="ＭＳ Ｐゴシック" panose="020B0600070205080204" pitchFamily="34" charset="-128"/>
              </a:rPr>
              <a:t>Page. 103-105</a:t>
            </a:r>
          </a:p>
        </p:txBody>
      </p:sp>
    </p:spTree>
    <p:extLst>
      <p:ext uri="{BB962C8B-B14F-4D97-AF65-F5344CB8AC3E}">
        <p14:creationId xmlns:p14="http://schemas.microsoft.com/office/powerpoint/2010/main" val="22230262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smtClean="0">
                <a:ea typeface="ＭＳ Ｐゴシック" panose="020B0600070205080204" pitchFamily="34" charset="-128"/>
              </a:rPr>
              <a:t>Sound a bit like the formula for our liturgies</a:t>
            </a:r>
          </a:p>
        </p:txBody>
      </p:sp>
      <p:sp>
        <p:nvSpPr>
          <p:cNvPr id="104452" name="Footer Placeholder 3"/>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Specilatizion 2006 Sat C</a:t>
            </a:r>
          </a:p>
        </p:txBody>
      </p:sp>
      <p:sp>
        <p:nvSpPr>
          <p:cNvPr id="104453" name="Slide Number Placeholder 4"/>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79F6BE5-A73D-4AE4-89F6-38984B822C75}" type="slidenum">
              <a:rPr lang="en-US" altLang="en-US" sz="1200"/>
              <a:pPr/>
              <a:t>60</a:t>
            </a:fld>
            <a:endParaRPr lang="en-US" altLang="en-US" sz="1200"/>
          </a:p>
        </p:txBody>
      </p:sp>
    </p:spTree>
    <p:extLst>
      <p:ext uri="{BB962C8B-B14F-4D97-AF65-F5344CB8AC3E}">
        <p14:creationId xmlns:p14="http://schemas.microsoft.com/office/powerpoint/2010/main" val="21206433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smtClean="0">
                <a:ea typeface="ＭＳ Ｐゴシック" panose="020B0600070205080204" pitchFamily="34" charset="-128"/>
              </a:rPr>
              <a:t>Using the sign of the cross is always a good way to start.  Having them realize that God dwells in them and in the others gathered is a wonderful truth</a:t>
            </a:r>
          </a:p>
        </p:txBody>
      </p:sp>
      <p:sp>
        <p:nvSpPr>
          <p:cNvPr id="106500" name="Footer Placeholder 3"/>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Specilatizion 2006 Sat C</a:t>
            </a:r>
          </a:p>
        </p:txBody>
      </p:sp>
      <p:sp>
        <p:nvSpPr>
          <p:cNvPr id="106501" name="Slide Number Placeholder 4"/>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169338E-4407-4304-A4A2-C94858FB0A60}" type="slidenum">
              <a:rPr lang="en-US" altLang="en-US" sz="1200"/>
              <a:pPr/>
              <a:t>61</a:t>
            </a:fld>
            <a:endParaRPr lang="en-US" altLang="en-US" sz="1200"/>
          </a:p>
        </p:txBody>
      </p:sp>
    </p:spTree>
    <p:extLst>
      <p:ext uri="{BB962C8B-B14F-4D97-AF65-F5344CB8AC3E}">
        <p14:creationId xmlns:p14="http://schemas.microsoft.com/office/powerpoint/2010/main" val="2374068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smtClean="0">
                <a:ea typeface="ＭＳ Ｐゴシック" panose="020B0600070205080204" pitchFamily="34" charset="-128"/>
              </a:rPr>
              <a:t>Allowing all gathered to hear something and reflect on the words</a:t>
            </a:r>
          </a:p>
        </p:txBody>
      </p:sp>
      <p:sp>
        <p:nvSpPr>
          <p:cNvPr id="108548" name="Footer Placeholder 3"/>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Specilatizion 2006 Sat C</a:t>
            </a:r>
          </a:p>
        </p:txBody>
      </p:sp>
      <p:sp>
        <p:nvSpPr>
          <p:cNvPr id="108549" name="Slide Number Placeholder 4"/>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E4E045D-810E-4F68-8AE4-95455CBA02CC}" type="slidenum">
              <a:rPr lang="en-US" altLang="en-US" sz="1200"/>
              <a:pPr/>
              <a:t>62</a:t>
            </a:fld>
            <a:endParaRPr lang="en-US" altLang="en-US" sz="1200"/>
          </a:p>
        </p:txBody>
      </p:sp>
    </p:spTree>
    <p:extLst>
      <p:ext uri="{BB962C8B-B14F-4D97-AF65-F5344CB8AC3E}">
        <p14:creationId xmlns:p14="http://schemas.microsoft.com/office/powerpoint/2010/main" val="155315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smtClean="0">
                <a:ea typeface="ＭＳ Ｐゴシック" panose="020B0600070205080204" pitchFamily="34" charset="-128"/>
              </a:rPr>
              <a:t>It may be in prayer, in silence, in writing in sharing</a:t>
            </a:r>
          </a:p>
          <a:p>
            <a:endParaRPr lang="en-US" altLang="en-US" smtClean="0">
              <a:ea typeface="ＭＳ Ｐゴシック" panose="020B0600070205080204" pitchFamily="34" charset="-128"/>
            </a:endParaRPr>
          </a:p>
        </p:txBody>
      </p:sp>
      <p:sp>
        <p:nvSpPr>
          <p:cNvPr id="110596" name="Footer Placeholder 3"/>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Specilatizion 2006 Sat C</a:t>
            </a:r>
          </a:p>
        </p:txBody>
      </p:sp>
      <p:sp>
        <p:nvSpPr>
          <p:cNvPr id="110597" name="Slide Number Placeholder 4"/>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84D4FAE-94B0-4673-987A-5337F401C228}" type="slidenum">
              <a:rPr lang="en-US" altLang="en-US" sz="1200"/>
              <a:pPr/>
              <a:t>63</a:t>
            </a:fld>
            <a:endParaRPr lang="en-US" altLang="en-US" sz="1200"/>
          </a:p>
        </p:txBody>
      </p:sp>
    </p:spTree>
    <p:extLst>
      <p:ext uri="{BB962C8B-B14F-4D97-AF65-F5344CB8AC3E}">
        <p14:creationId xmlns:p14="http://schemas.microsoft.com/office/powerpoint/2010/main" val="359078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Talking Points</a:t>
            </a:r>
          </a:p>
          <a:p>
            <a:pPr eaLnBrk="1" hangingPunct="1">
              <a:spcBef>
                <a:spcPct val="0"/>
              </a:spcBef>
            </a:pPr>
            <a:endParaRPr lang="en-US" dirty="0" smtClean="0"/>
          </a:p>
          <a:p>
            <a:pPr eaLnBrk="1" hangingPunct="1">
              <a:spcBef>
                <a:spcPct val="0"/>
              </a:spcBef>
            </a:pPr>
            <a:r>
              <a:rPr lang="en-US" dirty="0" smtClean="0"/>
              <a:t>And the Church says:    AMEN!!!!</a:t>
            </a:r>
          </a:p>
          <a:p>
            <a:pPr eaLnBrk="1" hangingPunct="1">
              <a:spcBef>
                <a:spcPct val="0"/>
              </a:spcBef>
            </a:pPr>
            <a:endParaRPr lang="en-US" dirty="0" smtClean="0"/>
          </a:p>
          <a:p>
            <a:pPr eaLnBrk="1" hangingPunct="1">
              <a:spcBef>
                <a:spcPct val="0"/>
              </a:spcBef>
            </a:pPr>
            <a:endParaRPr lang="en-US" dirty="0" smtClean="0"/>
          </a:p>
          <a:p>
            <a:pPr lvl="1" eaLnBrk="1" hangingPunct="1"/>
            <a:r>
              <a:rPr lang="en-US" dirty="0" smtClean="0"/>
              <a:t>Knowing Their Story </a:t>
            </a:r>
            <a:br>
              <a:rPr lang="en-US" dirty="0" smtClean="0"/>
            </a:br>
            <a:r>
              <a:rPr lang="en-US" sz="1200" dirty="0" smtClean="0"/>
              <a:t>Accepting the Whole Package of Young People</a:t>
            </a:r>
            <a:endParaRPr lang="en-US" dirty="0" smtClean="0"/>
          </a:p>
          <a:p>
            <a:pPr lvl="1" eaLnBrk="1" hangingPunct="1"/>
            <a:endParaRPr lang="en-US" dirty="0" smtClean="0"/>
          </a:p>
          <a:p>
            <a:pPr lvl="1" eaLnBrk="1" hangingPunct="1"/>
            <a:r>
              <a:rPr lang="en-US" dirty="0" smtClean="0"/>
              <a:t>Value young people as a gift to be shared not a problem to be solved</a:t>
            </a:r>
          </a:p>
          <a:p>
            <a:pPr lvl="1" eaLnBrk="1" hangingPunct="1"/>
            <a:r>
              <a:rPr lang="en-US" dirty="0" smtClean="0"/>
              <a:t>young people don’t need to know everything before they are out of Confirmation process – </a:t>
            </a:r>
          </a:p>
          <a:p>
            <a:pPr lvl="1" eaLnBrk="1" hangingPunct="1"/>
            <a:r>
              <a:rPr lang="en-US" dirty="0" smtClean="0"/>
              <a:t>Why?  Because becoming a disciple is a LIFE-LONG PROCESS</a:t>
            </a:r>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193641-B736-4935-B36D-E82EF56C33A3}"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6091183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smtClean="0">
                <a:ea typeface="ＭＳ Ｐゴシック" panose="020B0600070205080204" pitchFamily="34" charset="-128"/>
              </a:rPr>
              <a:t>A sign of peace may be appropriate here</a:t>
            </a:r>
          </a:p>
          <a:p>
            <a:r>
              <a:rPr lang="en-US" altLang="en-US" smtClean="0">
                <a:ea typeface="ＭＳ Ｐゴシック" panose="020B0600070205080204" pitchFamily="34" charset="-128"/>
              </a:rPr>
              <a:t>Ending with the sign of the cross or a familiar prayer like the Our </a:t>
            </a:r>
            <a:br>
              <a:rPr lang="en-US" altLang="en-US" smtClean="0">
                <a:ea typeface="ＭＳ Ｐゴシック" panose="020B0600070205080204" pitchFamily="34" charset="-128"/>
              </a:rPr>
            </a:br>
            <a:r>
              <a:rPr lang="en-US" altLang="en-US" smtClean="0">
                <a:ea typeface="ＭＳ Ｐゴシック" panose="020B0600070205080204" pitchFamily="34" charset="-128"/>
              </a:rPr>
              <a:t>Father </a:t>
            </a:r>
          </a:p>
          <a:p>
            <a:endParaRPr lang="en-US" altLang="en-US" smtClean="0">
              <a:ea typeface="ＭＳ Ｐゴシック" panose="020B0600070205080204" pitchFamily="34" charset="-128"/>
            </a:endParaRPr>
          </a:p>
        </p:txBody>
      </p:sp>
      <p:sp>
        <p:nvSpPr>
          <p:cNvPr id="112644" name="Footer Placeholder 3"/>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Specilatizion 2006 Sat C</a:t>
            </a:r>
          </a:p>
        </p:txBody>
      </p:sp>
      <p:sp>
        <p:nvSpPr>
          <p:cNvPr id="112645" name="Slide Number Placeholder 4"/>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BCCBFFF-11EE-4FDC-B269-265098F84E38}" type="slidenum">
              <a:rPr lang="en-US" altLang="en-US" sz="1200"/>
              <a:pPr/>
              <a:t>64</a:t>
            </a:fld>
            <a:endParaRPr lang="en-US" altLang="en-US" sz="1200"/>
          </a:p>
        </p:txBody>
      </p:sp>
    </p:spTree>
    <p:extLst>
      <p:ext uri="{BB962C8B-B14F-4D97-AF65-F5344CB8AC3E}">
        <p14:creationId xmlns:p14="http://schemas.microsoft.com/office/powerpoint/2010/main" val="1756688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57F70-9FAA-4903-B458-7197DF709FB8}" type="slidenum">
              <a:rPr lang="en-US" smtClean="0"/>
              <a:t>68</a:t>
            </a:fld>
            <a:endParaRPr lang="en-US"/>
          </a:p>
        </p:txBody>
      </p:sp>
    </p:spTree>
    <p:extLst>
      <p:ext uri="{BB962C8B-B14F-4D97-AF65-F5344CB8AC3E}">
        <p14:creationId xmlns:p14="http://schemas.microsoft.com/office/powerpoint/2010/main" val="1946809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57F70-9FAA-4903-B458-7197DF709FB8}" type="slidenum">
              <a:rPr lang="en-US" smtClean="0"/>
              <a:t>69</a:t>
            </a:fld>
            <a:endParaRPr lang="en-US"/>
          </a:p>
        </p:txBody>
      </p:sp>
    </p:spTree>
    <p:extLst>
      <p:ext uri="{BB962C8B-B14F-4D97-AF65-F5344CB8AC3E}">
        <p14:creationId xmlns:p14="http://schemas.microsoft.com/office/powerpoint/2010/main" val="868126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57F70-9FAA-4903-B458-7197DF709FB8}" type="slidenum">
              <a:rPr lang="en-US" smtClean="0"/>
              <a:t>70</a:t>
            </a:fld>
            <a:endParaRPr lang="en-US"/>
          </a:p>
        </p:txBody>
      </p:sp>
    </p:spTree>
    <p:extLst>
      <p:ext uri="{BB962C8B-B14F-4D97-AF65-F5344CB8AC3E}">
        <p14:creationId xmlns:p14="http://schemas.microsoft.com/office/powerpoint/2010/main" val="30655079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57F70-9FAA-4903-B458-7197DF709FB8}" type="slidenum">
              <a:rPr lang="en-US" smtClean="0"/>
              <a:t>71</a:t>
            </a:fld>
            <a:endParaRPr lang="en-US"/>
          </a:p>
        </p:txBody>
      </p:sp>
    </p:spTree>
    <p:extLst>
      <p:ext uri="{BB962C8B-B14F-4D97-AF65-F5344CB8AC3E}">
        <p14:creationId xmlns:p14="http://schemas.microsoft.com/office/powerpoint/2010/main" val="2035071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57F70-9FAA-4903-B458-7197DF709FB8}" type="slidenum">
              <a:rPr lang="en-US" smtClean="0"/>
              <a:t>72</a:t>
            </a:fld>
            <a:endParaRPr lang="en-US"/>
          </a:p>
        </p:txBody>
      </p:sp>
    </p:spTree>
    <p:extLst>
      <p:ext uri="{BB962C8B-B14F-4D97-AF65-F5344CB8AC3E}">
        <p14:creationId xmlns:p14="http://schemas.microsoft.com/office/powerpoint/2010/main" val="399880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57F70-9FAA-4903-B458-7197DF709FB8}" type="slidenum">
              <a:rPr lang="en-US" smtClean="0"/>
              <a:t>73</a:t>
            </a:fld>
            <a:endParaRPr lang="en-US"/>
          </a:p>
        </p:txBody>
      </p:sp>
    </p:spTree>
    <p:extLst>
      <p:ext uri="{BB962C8B-B14F-4D97-AF65-F5344CB8AC3E}">
        <p14:creationId xmlns:p14="http://schemas.microsoft.com/office/powerpoint/2010/main" val="3883889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ea typeface="ＭＳ Ｐゴシック" panose="020B0600070205080204" pitchFamily="34" charset="-128"/>
              </a:rPr>
              <a:t>Invite</a:t>
            </a:r>
            <a:r>
              <a:rPr lang="en-US" altLang="en-US" baseline="0" dirty="0" smtClean="0">
                <a:ea typeface="ＭＳ Ｐゴシック" panose="020B0600070205080204" pitchFamily="34" charset="-128"/>
              </a:rPr>
              <a:t> each group  of seven to work on a gathered prayer.  </a:t>
            </a:r>
          </a:p>
          <a:p>
            <a:pPr marL="228600" indent="-228600">
              <a:buAutoNum type="arabicPeriod"/>
            </a:pPr>
            <a:r>
              <a:rPr lang="en-US" altLang="en-US" baseline="0" dirty="0" smtClean="0">
                <a:ea typeface="ＭＳ Ｐゴシック" panose="020B0600070205080204" pitchFamily="34" charset="-128"/>
              </a:rPr>
              <a:t>One group will prepare a grace prayer to use before me leave for lunch today</a:t>
            </a:r>
          </a:p>
          <a:p>
            <a:pPr marL="228600" indent="-228600">
              <a:buAutoNum type="arabicPeriod"/>
            </a:pPr>
            <a:r>
              <a:rPr lang="en-US" altLang="en-US" baseline="0" dirty="0" smtClean="0">
                <a:ea typeface="ＭＳ Ｐゴシック" panose="020B0600070205080204" pitchFamily="34" charset="-128"/>
              </a:rPr>
              <a:t>One group will prepare a prayer to use when we gather for our second workshop right after lunch</a:t>
            </a:r>
          </a:p>
          <a:p>
            <a:pPr marL="228600" indent="-228600">
              <a:buAutoNum type="arabicPeriod"/>
            </a:pPr>
            <a:r>
              <a:rPr lang="en-US" altLang="en-US" baseline="0" dirty="0" smtClean="0">
                <a:ea typeface="ＭＳ Ｐゴシック" panose="020B0600070205080204" pitchFamily="34" charset="-128"/>
              </a:rPr>
              <a:t>One group will prepare our </a:t>
            </a:r>
            <a:r>
              <a:rPr lang="en-US" altLang="en-US" baseline="0" smtClean="0">
                <a:ea typeface="ＭＳ Ｐゴシック" panose="020B0600070205080204" pitchFamily="34" charset="-128"/>
              </a:rPr>
              <a:t>closing prayer </a:t>
            </a:r>
            <a:endParaRPr lang="en-US" altLang="en-US" dirty="0" smtClean="0">
              <a:ea typeface="ＭＳ Ｐゴシック" panose="020B0600070205080204" pitchFamily="34" charset="-128"/>
            </a:endParaRPr>
          </a:p>
        </p:txBody>
      </p:sp>
      <p:sp>
        <p:nvSpPr>
          <p:cNvPr id="112644" name="Footer Placeholder 3"/>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smtClean="0"/>
              <a:t>Confirmation Specilatizion 2006 Sat C</a:t>
            </a:r>
          </a:p>
        </p:txBody>
      </p:sp>
      <p:sp>
        <p:nvSpPr>
          <p:cNvPr id="112645" name="Slide Number Placeholder 4"/>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239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BCCBFFF-11EE-4FDC-B269-265098F84E38}" type="slidenum">
              <a:rPr lang="en-US" altLang="en-US" sz="1200"/>
              <a:pPr/>
              <a:t>74</a:t>
            </a:fld>
            <a:endParaRPr lang="en-US" altLang="en-US" sz="1200"/>
          </a:p>
        </p:txBody>
      </p:sp>
    </p:spTree>
    <p:extLst>
      <p:ext uri="{BB962C8B-B14F-4D97-AF65-F5344CB8AC3E}">
        <p14:creationId xmlns:p14="http://schemas.microsoft.com/office/powerpoint/2010/main" val="412669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dirty="0" smtClean="0"/>
              <a:t>(relate back to opening prayer)</a:t>
            </a:r>
          </a:p>
          <a:p>
            <a:pPr marL="228600" indent="-228600" eaLnBrk="1" hangingPunct="1">
              <a:spcBef>
                <a:spcPct val="0"/>
              </a:spcBef>
              <a:buFontTx/>
              <a:buAutoNum type="arabicPeriod"/>
            </a:pPr>
            <a:r>
              <a:rPr lang="en-US" dirty="0" smtClean="0"/>
              <a:t>young people are NOT at the same level in any area – so…..we need to love them where they are at.</a:t>
            </a:r>
          </a:p>
          <a:p>
            <a:pPr marL="228600" indent="-228600" eaLnBrk="1" hangingPunct="1">
              <a:spcBef>
                <a:spcPct val="0"/>
              </a:spcBef>
              <a:buFontTx/>
              <a:buAutoNum type="arabicPeriod"/>
            </a:pPr>
            <a:r>
              <a:rPr lang="en-US" dirty="0" smtClean="0"/>
              <a:t>– we need to use different learning styles to reach youth via their different gifts</a:t>
            </a:r>
          </a:p>
          <a:p>
            <a:pPr marL="228600" indent="-228600" eaLnBrk="1" hangingPunct="1">
              <a:spcBef>
                <a:spcPct val="0"/>
              </a:spcBef>
              <a:buFontTx/>
              <a:buAutoNum type="arabicPeriod"/>
            </a:pPr>
            <a:r>
              <a:rPr lang="en-US" dirty="0" smtClean="0"/>
              <a:t>– He called and trusted uneducated fishermen and sinners to continue his mission</a:t>
            </a:r>
          </a:p>
          <a:p>
            <a:pPr marL="228600" indent="-228600" eaLnBrk="1" hangingPunct="1">
              <a:spcBef>
                <a:spcPct val="0"/>
              </a:spcBef>
              <a:buFontTx/>
              <a:buAutoNum type="arabicPeriod"/>
            </a:pPr>
            <a:endParaRPr lang="en-US" dirty="0" smtClean="0"/>
          </a:p>
          <a:p>
            <a:pPr marL="0" indent="0" eaLnBrk="1" hangingPunct="1">
              <a:spcBef>
                <a:spcPct val="0"/>
              </a:spcBef>
              <a:buFontTx/>
              <a:buNone/>
            </a:pPr>
            <a:r>
              <a:rPr lang="en-US" dirty="0" smtClean="0"/>
              <a:t>*</a:t>
            </a:r>
            <a:r>
              <a:rPr lang="en-US" baseline="0" dirty="0" smtClean="0"/>
              <a:t> Reference to stages of development and C-Level</a:t>
            </a: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89030-FD45-43A5-BDB7-34E7E0BF5D7E}"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217842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Before beginning to plan the session, Catechist should “begin with the end in mind” and jot down the main idea of the session as well as some Learning objectives the candidates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Ask the learners</a:t>
            </a:r>
            <a:r>
              <a:rPr lang="en-US" altLang="en-US" baseline="0" dirty="0" smtClean="0">
                <a:ea typeface="ＭＳ Ｐゴシック" panose="020B0600070205080204" pitchFamily="34" charset="-128"/>
              </a:rPr>
              <a:t> to shout our answers.  </a:t>
            </a:r>
            <a:endParaRPr lang="en-US" altLang="en-US" dirty="0" smtClean="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C1657F70-9FAA-4903-B458-7197DF709FB8}" type="slidenum">
              <a:rPr lang="en-US" smtClean="0"/>
              <a:t>9</a:t>
            </a:fld>
            <a:endParaRPr lang="en-US"/>
          </a:p>
        </p:txBody>
      </p:sp>
    </p:spTree>
    <p:extLst>
      <p:ext uri="{BB962C8B-B14F-4D97-AF65-F5344CB8AC3E}">
        <p14:creationId xmlns:p14="http://schemas.microsoft.com/office/powerpoint/2010/main" val="1937153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document written</a:t>
            </a:r>
            <a:r>
              <a:rPr lang="en-US" baseline="0" dirty="0" smtClean="0"/>
              <a:t> by John Paul II in 1979</a:t>
            </a:r>
          </a:p>
          <a:p>
            <a:r>
              <a:rPr lang="en-US" baseline="0" dirty="0" smtClean="0"/>
              <a:t>Catechesis in our time  </a:t>
            </a:r>
          </a:p>
          <a:p>
            <a:r>
              <a:rPr lang="en-US" b="1" baseline="0" dirty="0" smtClean="0"/>
              <a:t>So our goal for all things is to make disciples.  - So how do we do that? </a:t>
            </a:r>
            <a:endParaRPr lang="en-US" b="1" dirty="0"/>
          </a:p>
        </p:txBody>
      </p:sp>
      <p:sp>
        <p:nvSpPr>
          <p:cNvPr id="4" name="Footer Placeholder 3"/>
          <p:cNvSpPr>
            <a:spLocks noGrp="1"/>
          </p:cNvSpPr>
          <p:nvPr>
            <p:ph type="ftr" sz="quarter" idx="10"/>
          </p:nvPr>
        </p:nvSpPr>
        <p:spPr/>
        <p:txBody>
          <a:bodyPr/>
          <a:lstStyle/>
          <a:p>
            <a:r>
              <a:rPr lang="en-US" smtClean="0"/>
              <a:t>Confirmation Specialization 2006 Sat D</a:t>
            </a:r>
            <a:endParaRPr lang="en-US"/>
          </a:p>
        </p:txBody>
      </p:sp>
      <p:sp>
        <p:nvSpPr>
          <p:cNvPr id="5" name="Slide Number Placeholder 4"/>
          <p:cNvSpPr>
            <a:spLocks noGrp="1"/>
          </p:cNvSpPr>
          <p:nvPr>
            <p:ph type="sldNum" sz="quarter" idx="11"/>
          </p:nvPr>
        </p:nvSpPr>
        <p:spPr/>
        <p:txBody>
          <a:bodyPr/>
          <a:lstStyle/>
          <a:p>
            <a:fld id="{5FEBE276-3105-4F7D-871E-2A45526DDF2F}" type="slidenum">
              <a:rPr lang="en-US" smtClean="0"/>
              <a:pPr/>
              <a:t>10</a:t>
            </a:fld>
            <a:endParaRPr lang="en-US"/>
          </a:p>
        </p:txBody>
      </p:sp>
    </p:spTree>
    <p:extLst>
      <p:ext uri="{BB962C8B-B14F-4D97-AF65-F5344CB8AC3E}">
        <p14:creationId xmlns:p14="http://schemas.microsoft.com/office/powerpoint/2010/main" val="148719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Confirmation Specialization 2006 Sat D</a:t>
            </a:r>
          </a:p>
        </p:txBody>
      </p:sp>
      <p:sp>
        <p:nvSpPr>
          <p:cNvPr id="7" name="Rectangle 7"/>
          <p:cNvSpPr>
            <a:spLocks noGrp="1" noChangeArrowheads="1"/>
          </p:cNvSpPr>
          <p:nvPr>
            <p:ph type="sldNum" sz="quarter" idx="5"/>
          </p:nvPr>
        </p:nvSpPr>
        <p:spPr>
          <a:ln/>
        </p:spPr>
        <p:txBody>
          <a:bodyPr/>
          <a:lstStyle/>
          <a:p>
            <a:fld id="{2B51A33B-E407-4E5F-B4C0-FC79A326478C}" type="slidenum">
              <a:rPr lang="en-US"/>
              <a:pPr/>
              <a:t>11</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xfrm>
            <a:off x="701675" y="4416425"/>
            <a:ext cx="5607050" cy="4183063"/>
          </a:xfrm>
        </p:spPr>
        <p:txBody>
          <a:bodyPr/>
          <a:lstStyle/>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81691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74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D4EF82E7-7881-4432-BB28-9FE9CD997F73}" type="datetimeFigureOut">
              <a:rPr lang="en-US" smtClean="0"/>
              <a:t>8/25/2017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38211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263923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5824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205129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2265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3892555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2400625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2084787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0168" y="609600"/>
            <a:ext cx="1077383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0167"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3367"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3367"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620251" y="6442075"/>
            <a:ext cx="2540000" cy="381000"/>
          </a:xfrm>
        </p:spPr>
        <p:txBody>
          <a:bodyPr/>
          <a:lstStyle>
            <a:lvl1pPr>
              <a:defRPr/>
            </a:lvl1pPr>
          </a:lstStyle>
          <a:p>
            <a:fld id="{8D9C6EB3-BB7D-4911-96E4-48A29AEC620F}" type="datetime1">
              <a:rPr lang="en-US" altLang="en-US"/>
              <a:pPr/>
              <a:t>8/25/2017</a:t>
            </a:fld>
            <a:endParaRPr lang="en-US" altLang="en-US"/>
          </a:p>
        </p:txBody>
      </p:sp>
      <p:sp>
        <p:nvSpPr>
          <p:cNvPr id="7" name="Footer Placeholder 6"/>
          <p:cNvSpPr>
            <a:spLocks noGrp="1"/>
          </p:cNvSpPr>
          <p:nvPr>
            <p:ph type="ftr" sz="quarter" idx="11"/>
          </p:nvPr>
        </p:nvSpPr>
        <p:spPr>
          <a:xfrm>
            <a:off x="910167" y="6365875"/>
            <a:ext cx="5689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9599084" y="6148388"/>
            <a:ext cx="2540000" cy="381000"/>
          </a:xfrm>
        </p:spPr>
        <p:txBody>
          <a:bodyPr/>
          <a:lstStyle>
            <a:lvl2pPr lvl="1">
              <a:defRPr/>
            </a:lvl2pPr>
          </a:lstStyle>
          <a:p>
            <a:pPr lvl="1"/>
            <a:fld id="{6747F01F-AAAA-425E-93F4-384DD832E14D}" type="slidenum">
              <a:rPr lang="en-US" altLang="en-US"/>
              <a:pPr lvl="1"/>
              <a:t>‹#›</a:t>
            </a:fld>
            <a:endParaRPr lang="en-US" altLang="en-US">
              <a:latin typeface="Constantia" panose="02030602050306030303" pitchFamily="18" charset="0"/>
            </a:endParaRPr>
          </a:p>
        </p:txBody>
      </p:sp>
    </p:spTree>
    <p:extLst>
      <p:ext uri="{BB962C8B-B14F-4D97-AF65-F5344CB8AC3E}">
        <p14:creationId xmlns:p14="http://schemas.microsoft.com/office/powerpoint/2010/main" val="279375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171224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F82E7-7881-4432-BB28-9FE9CD997F73}"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396712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EF82E7-7881-4432-BB28-9FE9CD997F73}"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111807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EF82E7-7881-4432-BB28-9FE9CD997F73}" type="datetimeFigureOut">
              <a:rPr lang="en-US" smtClean="0"/>
              <a:t>8/25/2017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37237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EF82E7-7881-4432-BB28-9FE9CD997F73}" type="datetimeFigureOut">
              <a:rPr lang="en-US" smtClean="0"/>
              <a:t>8/25/2017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245899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F82E7-7881-4432-BB28-9FE9CD997F73}" type="datetimeFigureOut">
              <a:rPr lang="en-US" smtClean="0"/>
              <a:t>8/25/2017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281602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F82E7-7881-4432-BB28-9FE9CD997F73}"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381038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F82E7-7881-4432-BB28-9FE9CD997F73}"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846A7-1D8F-427B-84F8-CFB6A504B2FC}" type="slidenum">
              <a:rPr lang="en-US" smtClean="0"/>
              <a:t>‹#›</a:t>
            </a:fld>
            <a:endParaRPr lang="en-US"/>
          </a:p>
        </p:txBody>
      </p:sp>
    </p:spTree>
    <p:extLst>
      <p:ext uri="{BB962C8B-B14F-4D97-AF65-F5344CB8AC3E}">
        <p14:creationId xmlns:p14="http://schemas.microsoft.com/office/powerpoint/2010/main" val="245698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4EF82E7-7881-4432-BB28-9FE9CD997F73}" type="datetimeFigureOut">
              <a:rPr lang="en-US" smtClean="0"/>
              <a:t>8/25/2017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AB846A7-1D8F-427B-84F8-CFB6A504B2FC}" type="slidenum">
              <a:rPr lang="en-US" smtClean="0"/>
              <a:t>‹#›</a:t>
            </a:fld>
            <a:endParaRPr lang="en-US"/>
          </a:p>
        </p:txBody>
      </p:sp>
    </p:spTree>
    <p:extLst>
      <p:ext uri="{BB962C8B-B14F-4D97-AF65-F5344CB8AC3E}">
        <p14:creationId xmlns:p14="http://schemas.microsoft.com/office/powerpoint/2010/main" val="261270815"/>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HTTP://www.youtube.com/v/PahVp7p3XHg?version=2&amp;hl=en_US&amp;rel=0" TargetMode="External"/><Relationship Id="rId1" Type="http://schemas.openxmlformats.org/officeDocument/2006/relationships/video" Target="NULL"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Ready for Round Tw0?</a:t>
            </a:r>
            <a:endParaRPr lang="en-US" dirty="0"/>
          </a:p>
        </p:txBody>
      </p:sp>
      <p:sp>
        <p:nvSpPr>
          <p:cNvPr id="3" name="Subtitle 2"/>
          <p:cNvSpPr>
            <a:spLocks noGrp="1"/>
          </p:cNvSpPr>
          <p:nvPr>
            <p:ph type="subTitle" idx="1"/>
          </p:nvPr>
        </p:nvSpPr>
        <p:spPr/>
        <p:txBody>
          <a:bodyPr/>
          <a:lstStyle/>
          <a:p>
            <a:r>
              <a:rPr lang="en-US" sz="2400" dirty="0" smtClean="0">
                <a:solidFill>
                  <a:schemeClr val="accent6">
                    <a:lumMod val="20000"/>
                    <a:lumOff val="80000"/>
                  </a:schemeClr>
                </a:solidFill>
              </a:rPr>
              <a:t>Shared Christian Praxis and Prayer</a:t>
            </a:r>
          </a:p>
          <a:p>
            <a:r>
              <a:rPr lang="en-US" sz="2400" dirty="0" smtClean="0">
                <a:solidFill>
                  <a:schemeClr val="accent6">
                    <a:lumMod val="20000"/>
                    <a:lumOff val="80000"/>
                  </a:schemeClr>
                </a:solidFill>
              </a:rPr>
              <a:t>Classroom Management and Youth Ministry </a:t>
            </a:r>
          </a:p>
          <a:p>
            <a:endParaRPr lang="en-US" dirty="0"/>
          </a:p>
        </p:txBody>
      </p:sp>
    </p:spTree>
    <p:extLst>
      <p:ext uri="{BB962C8B-B14F-4D97-AF65-F5344CB8AC3E}">
        <p14:creationId xmlns:p14="http://schemas.microsoft.com/office/powerpoint/2010/main" val="162149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Catechesi</a:t>
            </a:r>
            <a:r>
              <a:rPr lang="en-US" dirty="0" smtClean="0"/>
              <a:t> </a:t>
            </a:r>
            <a:r>
              <a:rPr lang="en-US" dirty="0" err="1" smtClean="0"/>
              <a:t>Tradendae</a:t>
            </a:r>
            <a:endParaRPr lang="en-US" dirty="0"/>
          </a:p>
        </p:txBody>
      </p:sp>
      <p:sp>
        <p:nvSpPr>
          <p:cNvPr id="3" name="Content Placeholder 2"/>
          <p:cNvSpPr>
            <a:spLocks noGrp="1"/>
          </p:cNvSpPr>
          <p:nvPr>
            <p:ph idx="1"/>
          </p:nvPr>
        </p:nvSpPr>
        <p:spPr/>
        <p:txBody>
          <a:bodyPr/>
          <a:lstStyle/>
          <a:p>
            <a:r>
              <a:rPr lang="en-US" dirty="0" smtClean="0"/>
              <a:t>The name of catechesis was given to the whole of the efforts within the Church to make disciples, to help people to believe that Jesus is the Son of God, so that believing they might have life in His name, and to educate and instruct them in this life and thus build up the Body of Christ.  (no.1)</a:t>
            </a:r>
            <a:endParaRPr lang="en-US" dirty="0"/>
          </a:p>
        </p:txBody>
      </p:sp>
      <p:sp>
        <p:nvSpPr>
          <p:cNvPr id="4" name="Date Placeholder 3"/>
          <p:cNvSpPr>
            <a:spLocks noGrp="1"/>
          </p:cNvSpPr>
          <p:nvPr>
            <p:ph type="dt" sz="half" idx="10"/>
          </p:nvPr>
        </p:nvSpPr>
        <p:spPr/>
        <p:txBody>
          <a:bodyPr/>
          <a:lstStyle/>
          <a:p>
            <a:fld id="{AF8B3B5F-B998-47B4-BEA5-F32DCEFD9DE2}" type="datetime1">
              <a:rPr lang="en-US" smtClean="0"/>
              <a:pPr/>
              <a:t>8/25/2017</a:t>
            </a:fld>
            <a:endParaRPr lang="en-US"/>
          </a:p>
        </p:txBody>
      </p:sp>
      <p:sp>
        <p:nvSpPr>
          <p:cNvPr id="5" name="Slide Number Placeholder 4"/>
          <p:cNvSpPr>
            <a:spLocks noGrp="1"/>
          </p:cNvSpPr>
          <p:nvPr>
            <p:ph type="sldNum" sz="quarter" idx="12"/>
          </p:nvPr>
        </p:nvSpPr>
        <p:spPr/>
        <p:txBody>
          <a:bodyPr/>
          <a:lstStyle/>
          <a:p>
            <a:fld id="{B2DE3E37-1318-4525-B7D1-EC114979DDB1}" type="slidenum">
              <a:rPr lang="en-US" smtClean="0"/>
              <a:pPr/>
              <a:t>10</a:t>
            </a:fld>
            <a:endParaRPr lang="en-US"/>
          </a:p>
        </p:txBody>
      </p:sp>
    </p:spTree>
    <p:extLst>
      <p:ext uri="{BB962C8B-B14F-4D97-AF65-F5344CB8AC3E}">
        <p14:creationId xmlns:p14="http://schemas.microsoft.com/office/powerpoint/2010/main" val="104729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5E3578E2-A33A-4E91-B589-8955D2EE76F4}" type="datetime1">
              <a:rPr lang="en-US"/>
              <a:pPr/>
              <a:t>8/25/2017</a:t>
            </a:fld>
            <a:endParaRPr lang="en-US"/>
          </a:p>
        </p:txBody>
      </p:sp>
      <p:sp>
        <p:nvSpPr>
          <p:cNvPr id="6" name="Slide Number Placeholder 5"/>
          <p:cNvSpPr>
            <a:spLocks noGrp="1"/>
          </p:cNvSpPr>
          <p:nvPr>
            <p:ph type="sldNum" sz="quarter" idx="12"/>
          </p:nvPr>
        </p:nvSpPr>
        <p:spPr/>
        <p:txBody>
          <a:bodyPr/>
          <a:lstStyle/>
          <a:p>
            <a:r>
              <a:rPr lang="en-US" dirty="0" smtClean="0"/>
              <a:t>11</a:t>
            </a:r>
            <a:endParaRPr lang="en-US" dirty="0"/>
          </a:p>
        </p:txBody>
      </p:sp>
      <p:sp>
        <p:nvSpPr>
          <p:cNvPr id="423938" name="Rectangle 2"/>
          <p:cNvSpPr>
            <a:spLocks noGrp="1" noChangeArrowheads="1"/>
          </p:cNvSpPr>
          <p:nvPr>
            <p:ph type="title"/>
          </p:nvPr>
        </p:nvSpPr>
        <p:spPr>
          <a:xfrm>
            <a:off x="950429" y="297297"/>
            <a:ext cx="8534400" cy="1507067"/>
          </a:xfrm>
        </p:spPr>
        <p:txBody>
          <a:bodyPr/>
          <a:lstStyle/>
          <a:p>
            <a:r>
              <a:rPr lang="en-US" sz="4000" dirty="0" smtClean="0">
                <a:latin typeface="Andy" pitchFamily="66" charset="0"/>
              </a:rPr>
              <a:t>Shared Christian Praxis </a:t>
            </a:r>
            <a:endParaRPr lang="en-US" sz="4000" dirty="0"/>
          </a:p>
        </p:txBody>
      </p:sp>
      <p:sp>
        <p:nvSpPr>
          <p:cNvPr id="423939" name="Rectangle 3"/>
          <p:cNvSpPr>
            <a:spLocks noGrp="1" noChangeArrowheads="1"/>
          </p:cNvSpPr>
          <p:nvPr>
            <p:ph type="body" idx="1"/>
          </p:nvPr>
        </p:nvSpPr>
        <p:spPr>
          <a:xfrm>
            <a:off x="1676400" y="1600201"/>
            <a:ext cx="4617308" cy="4530725"/>
          </a:xfrm>
        </p:spPr>
        <p:txBody>
          <a:bodyPr/>
          <a:lstStyle/>
          <a:p>
            <a:pPr marL="0" indent="0">
              <a:buNone/>
            </a:pPr>
            <a:r>
              <a:rPr lang="en-US" dirty="0" smtClean="0"/>
              <a:t>Shared Christian Praxis is a process of thinking about life and where God is actively present, learning from it, reflecting on it, and letting it motivate our action. </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It helps us to answer the question      “ So What ? ” – What does this mean for me as a young person of faith? What difference will this church teaching make and how will it shape or impact my life? </a:t>
            </a:r>
            <a:endParaRPr lang="en-US" dirty="0">
              <a:solidFill>
                <a:schemeClr val="tx2">
                  <a:lumMod val="75000"/>
                </a:schemeClr>
              </a:solidFill>
            </a:endParaRPr>
          </a:p>
        </p:txBody>
      </p:sp>
    </p:spTree>
    <p:extLst>
      <p:ext uri="{BB962C8B-B14F-4D97-AF65-F5344CB8AC3E}">
        <p14:creationId xmlns:p14="http://schemas.microsoft.com/office/powerpoint/2010/main" val="35090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p:cTn id="7" dur="1000" fill="hold"/>
                                        <p:tgtEl>
                                          <p:spTgt spid="4239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239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2393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23939">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23939">
                                            <p:txEl>
                                              <p:pRg st="2" end="2"/>
                                            </p:txEl>
                                          </p:spTgt>
                                        </p:tgtEl>
                                        <p:attrNameLst>
                                          <p:attrName>style.visibility</p:attrName>
                                        </p:attrNameLst>
                                      </p:cBhvr>
                                      <p:to>
                                        <p:strVal val="visible"/>
                                      </p:to>
                                    </p:set>
                                    <p:anim calcmode="lin" valueType="num">
                                      <p:cBhvr>
                                        <p:cTn id="14" dur="1000" fill="hold"/>
                                        <p:tgtEl>
                                          <p:spTgt spid="423939">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23939">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423939">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423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5E3578E2-A33A-4E91-B589-8955D2EE76F4}" type="datetime1">
              <a:rPr lang="en-US"/>
              <a:pPr/>
              <a:t>8/25/2017</a:t>
            </a:fld>
            <a:endParaRPr lang="en-US"/>
          </a:p>
        </p:txBody>
      </p:sp>
      <p:sp>
        <p:nvSpPr>
          <p:cNvPr id="6" name="Slide Number Placeholder 5"/>
          <p:cNvSpPr>
            <a:spLocks noGrp="1"/>
          </p:cNvSpPr>
          <p:nvPr>
            <p:ph type="sldNum" sz="quarter" idx="12"/>
          </p:nvPr>
        </p:nvSpPr>
        <p:spPr/>
        <p:txBody>
          <a:bodyPr/>
          <a:lstStyle/>
          <a:p>
            <a:fld id="{F5DE76C2-50F4-4540-BFAD-E65626BF9835}" type="slidenum">
              <a:rPr lang="en-US"/>
              <a:pPr/>
              <a:t>12</a:t>
            </a:fld>
            <a:endParaRPr lang="en-US"/>
          </a:p>
        </p:txBody>
      </p:sp>
      <p:sp>
        <p:nvSpPr>
          <p:cNvPr id="423938" name="Rectangle 2"/>
          <p:cNvSpPr>
            <a:spLocks noGrp="1" noChangeArrowheads="1"/>
          </p:cNvSpPr>
          <p:nvPr>
            <p:ph type="title"/>
          </p:nvPr>
        </p:nvSpPr>
        <p:spPr>
          <a:xfrm>
            <a:off x="950429" y="297297"/>
            <a:ext cx="8534400" cy="1507067"/>
          </a:xfrm>
        </p:spPr>
        <p:txBody>
          <a:bodyPr/>
          <a:lstStyle/>
          <a:p>
            <a:r>
              <a:rPr lang="en-US" sz="4000" dirty="0">
                <a:latin typeface="Andy" pitchFamily="66" charset="0"/>
              </a:rPr>
              <a:t>Tom Groome</a:t>
            </a:r>
            <a:endParaRPr lang="en-US" sz="4000" dirty="0"/>
          </a:p>
        </p:txBody>
      </p:sp>
      <p:sp>
        <p:nvSpPr>
          <p:cNvPr id="423939" name="Rectangle 3"/>
          <p:cNvSpPr>
            <a:spLocks noGrp="1" noChangeArrowheads="1"/>
          </p:cNvSpPr>
          <p:nvPr>
            <p:ph type="body" idx="1"/>
          </p:nvPr>
        </p:nvSpPr>
        <p:spPr>
          <a:xfrm>
            <a:off x="1676400" y="1600201"/>
            <a:ext cx="4617308" cy="4530725"/>
          </a:xfrm>
        </p:spPr>
        <p:txBody>
          <a:bodyPr/>
          <a:lstStyle/>
          <a:p>
            <a:endParaRPr lang="en-US" dirty="0"/>
          </a:p>
          <a:p>
            <a:r>
              <a:rPr lang="en-US" dirty="0" smtClean="0"/>
              <a:t>Started as a high school teacher </a:t>
            </a:r>
          </a:p>
          <a:p>
            <a:r>
              <a:rPr lang="en-US" dirty="0" smtClean="0"/>
              <a:t>Teaches at Boston College</a:t>
            </a:r>
          </a:p>
          <a:p>
            <a:r>
              <a:rPr lang="en-US" dirty="0" smtClean="0"/>
              <a:t>Father of the </a:t>
            </a:r>
          </a:p>
          <a:p>
            <a:pPr marL="0" indent="0">
              <a:buNone/>
            </a:pPr>
            <a:r>
              <a:rPr lang="en-US" dirty="0" smtClean="0">
                <a:solidFill>
                  <a:schemeClr val="tx2">
                    <a:lumMod val="75000"/>
                  </a:schemeClr>
                </a:solidFill>
              </a:rPr>
              <a:t>Shared Christian Praxis</a:t>
            </a:r>
            <a:endParaRPr lang="en-US" dirty="0">
              <a:solidFill>
                <a:schemeClr val="tx2">
                  <a:lumMod val="75000"/>
                </a:schemeClr>
              </a:solidFill>
            </a:endParaRPr>
          </a:p>
        </p:txBody>
      </p:sp>
      <p:pic>
        <p:nvPicPr>
          <p:cNvPr id="423941" name="Picture 5"/>
          <p:cNvPicPr>
            <a:picLocks noChangeAspect="1" noChangeArrowheads="1"/>
          </p:cNvPicPr>
          <p:nvPr/>
        </p:nvPicPr>
        <p:blipFill rotWithShape="1">
          <a:blip r:embed="rId3" cstate="print"/>
          <a:srcRect l="21783"/>
          <a:stretch/>
        </p:blipFill>
        <p:spPr bwMode="auto">
          <a:xfrm>
            <a:off x="6293708" y="2362200"/>
            <a:ext cx="3993292" cy="3519488"/>
          </a:xfrm>
          <a:prstGeom prst="rect">
            <a:avLst/>
          </a:prstGeom>
          <a:noFill/>
          <a:ln w="12700">
            <a:noFill/>
            <a:miter lim="800000"/>
            <a:headEnd type="none" w="sm" len="sm"/>
            <a:tailEnd type="none" w="sm" len="sm"/>
          </a:ln>
          <a:effectLst/>
        </p:spPr>
      </p:pic>
    </p:spTree>
    <p:extLst>
      <p:ext uri="{BB962C8B-B14F-4D97-AF65-F5344CB8AC3E}">
        <p14:creationId xmlns:p14="http://schemas.microsoft.com/office/powerpoint/2010/main" val="9443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3939">
                                            <p:txEl>
                                              <p:pRg st="1" end="1"/>
                                            </p:txEl>
                                          </p:spTgt>
                                        </p:tgtEl>
                                        <p:attrNameLst>
                                          <p:attrName>style.visibility</p:attrName>
                                        </p:attrNameLst>
                                      </p:cBhvr>
                                      <p:to>
                                        <p:strVal val="visible"/>
                                      </p:to>
                                    </p:set>
                                    <p:animEffect transition="in" filter="wipe(left)">
                                      <p:cBhvr>
                                        <p:cTn id="7" dur="500"/>
                                        <p:tgtEl>
                                          <p:spTgt spid="4239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3939">
                                            <p:txEl>
                                              <p:pRg st="2" end="2"/>
                                            </p:txEl>
                                          </p:spTgt>
                                        </p:tgtEl>
                                        <p:attrNameLst>
                                          <p:attrName>style.visibility</p:attrName>
                                        </p:attrNameLst>
                                      </p:cBhvr>
                                      <p:to>
                                        <p:strVal val="visible"/>
                                      </p:to>
                                    </p:set>
                                    <p:animEffect transition="in" filter="wipe(left)">
                                      <p:cBhvr>
                                        <p:cTn id="12" dur="500"/>
                                        <p:tgtEl>
                                          <p:spTgt spid="4239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3939">
                                            <p:txEl>
                                              <p:pRg st="3" end="3"/>
                                            </p:txEl>
                                          </p:spTgt>
                                        </p:tgtEl>
                                        <p:attrNameLst>
                                          <p:attrName>style.visibility</p:attrName>
                                        </p:attrNameLst>
                                      </p:cBhvr>
                                      <p:to>
                                        <p:strVal val="visible"/>
                                      </p:to>
                                    </p:set>
                                    <p:animEffect transition="in" filter="wipe(left)">
                                      <p:cBhvr>
                                        <p:cTn id="17" dur="500"/>
                                        <p:tgtEl>
                                          <p:spTgt spid="423939">
                                            <p:txEl>
                                              <p:pRg st="3" end="3"/>
                                            </p:txEl>
                                          </p:spTgt>
                                        </p:tgtEl>
                                      </p:cBhvr>
                                    </p:animEffect>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423939">
                                            <p:txEl>
                                              <p:pRg st="4" end="4"/>
                                            </p:txEl>
                                          </p:spTgt>
                                        </p:tgtEl>
                                        <p:attrNameLst>
                                          <p:attrName>style.visibility</p:attrName>
                                        </p:attrNameLst>
                                      </p:cBhvr>
                                      <p:to>
                                        <p:strVal val="visible"/>
                                      </p:to>
                                    </p:set>
                                    <p:anim calcmode="lin" valueType="num">
                                      <p:cBhvr>
                                        <p:cTn id="21" dur="1000" fill="hold"/>
                                        <p:tgtEl>
                                          <p:spTgt spid="423939">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423939">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423939">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423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877" y="296474"/>
            <a:ext cx="5181600" cy="1143000"/>
          </a:xfrm>
        </p:spPr>
        <p:txBody>
          <a:bodyPr/>
          <a:lstStyle/>
          <a:p>
            <a:r>
              <a:rPr lang="en-US" dirty="0" smtClean="0"/>
              <a:t>Freedom Writers </a:t>
            </a:r>
            <a:endParaRPr lang="en-US" dirty="0"/>
          </a:p>
        </p:txBody>
      </p:sp>
      <p:sp>
        <p:nvSpPr>
          <p:cNvPr id="3" name="Content Placeholder 2"/>
          <p:cNvSpPr>
            <a:spLocks noGrp="1"/>
          </p:cNvSpPr>
          <p:nvPr>
            <p:ph idx="1"/>
          </p:nvPr>
        </p:nvSpPr>
        <p:spPr>
          <a:xfrm>
            <a:off x="3591200" y="6267061"/>
            <a:ext cx="6582277" cy="304800"/>
          </a:xfrm>
        </p:spPr>
        <p:txBody>
          <a:bodyPr/>
          <a:lstStyle/>
          <a:p>
            <a:r>
              <a:rPr lang="en-US" sz="800" dirty="0"/>
              <a:t>http://www.youtube.com/watch?v=PahVp7p3XHg</a:t>
            </a:r>
          </a:p>
        </p:txBody>
      </p:sp>
      <p:sp>
        <p:nvSpPr>
          <p:cNvPr id="4" name="Date Placeholder 3"/>
          <p:cNvSpPr>
            <a:spLocks noGrp="1"/>
          </p:cNvSpPr>
          <p:nvPr>
            <p:ph type="dt" sz="half" idx="10"/>
          </p:nvPr>
        </p:nvSpPr>
        <p:spPr>
          <a:xfrm>
            <a:off x="9867089" y="6190861"/>
            <a:ext cx="1600200" cy="365125"/>
          </a:xfrm>
        </p:spPr>
        <p:txBody>
          <a:bodyPr/>
          <a:lstStyle/>
          <a:p>
            <a:fld id="{AF8B3B5F-B998-47B4-BEA5-F32DCEFD9DE2}" type="datetime1">
              <a:rPr lang="en-US" smtClean="0"/>
              <a:pPr/>
              <a:t>8/25/2017</a:t>
            </a:fld>
            <a:endParaRPr lang="en-US"/>
          </a:p>
        </p:txBody>
      </p:sp>
      <p:sp>
        <p:nvSpPr>
          <p:cNvPr id="5" name="Slide Number Placeholder 4"/>
          <p:cNvSpPr>
            <a:spLocks noGrp="1"/>
          </p:cNvSpPr>
          <p:nvPr>
            <p:ph type="sldNum" sz="quarter" idx="12"/>
          </p:nvPr>
        </p:nvSpPr>
        <p:spPr>
          <a:xfrm>
            <a:off x="10325877" y="5597136"/>
            <a:ext cx="1142245" cy="669925"/>
          </a:xfrm>
        </p:spPr>
        <p:txBody>
          <a:bodyPr/>
          <a:lstStyle/>
          <a:p>
            <a:fld id="{B2DE3E37-1318-4525-B7D1-EC114979DDB1}" type="slidenum">
              <a:rPr lang="en-US" smtClean="0"/>
              <a:pPr/>
              <a:t>13</a:t>
            </a:fld>
            <a:endParaRPr lang="en-US"/>
          </a:p>
        </p:txBody>
      </p:sp>
      <p:pic>
        <p:nvPicPr>
          <p:cNvPr id="6" name="PahVp7p3XHg?version=2&amp;hl=en_US&amp;rel=0"/>
          <p:cNvPicPr>
            <a:picLocks noRot="1" noChangeAspect="1"/>
          </p:cNvPicPr>
          <p:nvPr>
            <a:videoFile r:link="rId1"/>
            <p:extLst>
              <p:ext uri="{DAA4B4D4-6D71-4841-9C94-3DE7FCFB9230}">
                <p14:media xmlns:p14="http://schemas.microsoft.com/office/powerpoint/2010/main" r:link="rId2"/>
              </p:ext>
            </p:extLst>
          </p:nvPr>
        </p:nvPicPr>
        <p:blipFill>
          <a:blip r:embed="rId5" cstate="print"/>
          <a:stretch>
            <a:fillRect/>
          </a:stretch>
        </p:blipFill>
        <p:spPr>
          <a:xfrm>
            <a:off x="3086877" y="1842699"/>
            <a:ext cx="6477000" cy="3643313"/>
          </a:xfrm>
          <a:prstGeom prst="rect">
            <a:avLst/>
          </a:prstGeom>
        </p:spPr>
      </p:pic>
      <p:pic>
        <p:nvPicPr>
          <p:cNvPr id="441346" name="Picture 2" descr="http://ia.media-imdb.com/images/M/MV5BMTIxMzExNTgxMV5BMl5BanBnXkFtZTcwNDUxODM0MQ@@._V1._SX450_SY668_.jpg"/>
          <p:cNvPicPr>
            <a:picLocks noChangeAspect="1" noChangeArrowheads="1"/>
          </p:cNvPicPr>
          <p:nvPr/>
        </p:nvPicPr>
        <p:blipFill>
          <a:blip r:embed="rId6" cstate="print"/>
          <a:srcRect/>
          <a:stretch>
            <a:fillRect/>
          </a:stretch>
        </p:blipFill>
        <p:spPr bwMode="auto">
          <a:xfrm>
            <a:off x="3086878" y="1009261"/>
            <a:ext cx="3294647" cy="4893676"/>
          </a:xfrm>
          <a:prstGeom prst="rect">
            <a:avLst/>
          </a:prstGeom>
          <a:noFill/>
        </p:spPr>
      </p:pic>
    </p:spTree>
    <p:extLst>
      <p:ext uri="{BB962C8B-B14F-4D97-AF65-F5344CB8AC3E}">
        <p14:creationId xmlns:p14="http://schemas.microsoft.com/office/powerpoint/2010/main" val="21558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413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5E3578E2-A33A-4E91-B589-8955D2EE76F4}" type="datetime1">
              <a:rPr lang="en-US"/>
              <a:pPr/>
              <a:t>8/25/2017</a:t>
            </a:fld>
            <a:endParaRPr lang="en-US"/>
          </a:p>
        </p:txBody>
      </p:sp>
      <p:sp>
        <p:nvSpPr>
          <p:cNvPr id="6" name="Slide Number Placeholder 5"/>
          <p:cNvSpPr>
            <a:spLocks noGrp="1"/>
          </p:cNvSpPr>
          <p:nvPr>
            <p:ph type="sldNum" sz="quarter" idx="12"/>
          </p:nvPr>
        </p:nvSpPr>
        <p:spPr/>
        <p:txBody>
          <a:bodyPr/>
          <a:lstStyle/>
          <a:p>
            <a:fld id="{F5DE76C2-50F4-4540-BFAD-E65626BF9835}" type="slidenum">
              <a:rPr lang="en-US"/>
              <a:pPr/>
              <a:t>14</a:t>
            </a:fld>
            <a:endParaRPr lang="en-US"/>
          </a:p>
        </p:txBody>
      </p:sp>
      <p:sp>
        <p:nvSpPr>
          <p:cNvPr id="423938" name="Rectangle 2"/>
          <p:cNvSpPr>
            <a:spLocks noGrp="1" noChangeArrowheads="1"/>
          </p:cNvSpPr>
          <p:nvPr>
            <p:ph type="title"/>
          </p:nvPr>
        </p:nvSpPr>
        <p:spPr>
          <a:xfrm>
            <a:off x="1981200" y="277813"/>
            <a:ext cx="8229600" cy="2084387"/>
          </a:xfrm>
        </p:spPr>
        <p:txBody>
          <a:bodyPr/>
          <a:lstStyle/>
          <a:p>
            <a:r>
              <a:rPr lang="en-US" sz="4000" dirty="0">
                <a:latin typeface="Andy" pitchFamily="66" charset="0"/>
              </a:rPr>
              <a:t>Taking Life to Faith and </a:t>
            </a:r>
            <a:br>
              <a:rPr lang="en-US" sz="4000" dirty="0">
                <a:latin typeface="Andy" pitchFamily="66" charset="0"/>
              </a:rPr>
            </a:br>
            <a:r>
              <a:rPr lang="en-US" sz="4000" dirty="0">
                <a:latin typeface="Andy" pitchFamily="66" charset="0"/>
              </a:rPr>
              <a:t>Faith to Life </a:t>
            </a:r>
            <a:endParaRPr lang="en-US" sz="4000" dirty="0"/>
          </a:p>
        </p:txBody>
      </p:sp>
      <p:sp>
        <p:nvSpPr>
          <p:cNvPr id="423939" name="Rectangle 3"/>
          <p:cNvSpPr>
            <a:spLocks noGrp="1" noChangeArrowheads="1"/>
          </p:cNvSpPr>
          <p:nvPr>
            <p:ph type="body" idx="1"/>
          </p:nvPr>
        </p:nvSpPr>
        <p:spPr>
          <a:xfrm>
            <a:off x="1981201" y="1600201"/>
            <a:ext cx="4564063" cy="4530725"/>
          </a:xfrm>
        </p:spPr>
        <p:txBody>
          <a:bodyPr/>
          <a:lstStyle/>
          <a:p>
            <a:endParaRPr lang="en-US"/>
          </a:p>
          <a:p>
            <a:endParaRPr lang="en-US"/>
          </a:p>
        </p:txBody>
      </p:sp>
      <p:pic>
        <p:nvPicPr>
          <p:cNvPr id="423941" name="Picture 5"/>
          <p:cNvPicPr>
            <a:picLocks noChangeAspect="1" noChangeArrowheads="1"/>
          </p:cNvPicPr>
          <p:nvPr/>
        </p:nvPicPr>
        <p:blipFill>
          <a:blip r:embed="rId3" cstate="print"/>
          <a:srcRect/>
          <a:stretch>
            <a:fillRect/>
          </a:stretch>
        </p:blipFill>
        <p:spPr bwMode="auto">
          <a:xfrm>
            <a:off x="1828800" y="2362200"/>
            <a:ext cx="5105400" cy="3519488"/>
          </a:xfrm>
          <a:prstGeom prst="rect">
            <a:avLst/>
          </a:prstGeom>
          <a:noFill/>
          <a:ln w="12700">
            <a:noFill/>
            <a:miter lim="800000"/>
            <a:headEnd type="none" w="sm" len="sm"/>
            <a:tailEnd type="none" w="sm" len="sm"/>
          </a:ln>
          <a:effectLst/>
        </p:spPr>
      </p:pic>
    </p:spTree>
    <p:extLst>
      <p:ext uri="{BB962C8B-B14F-4D97-AF65-F5344CB8AC3E}">
        <p14:creationId xmlns:p14="http://schemas.microsoft.com/office/powerpoint/2010/main" val="99533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23938"/>
                                        </p:tgtEl>
                                        <p:attrNameLst>
                                          <p:attrName>style.visibility</p:attrName>
                                        </p:attrNameLst>
                                      </p:cBhvr>
                                      <p:to>
                                        <p:strVal val="visible"/>
                                      </p:to>
                                    </p:set>
                                    <p:animEffect transition="in" filter="wipe(down)">
                                      <p:cBhvr>
                                        <p:cTn id="7" dur="580">
                                          <p:stCondLst>
                                            <p:cond delay="0"/>
                                          </p:stCondLst>
                                        </p:cTn>
                                        <p:tgtEl>
                                          <p:spTgt spid="423938"/>
                                        </p:tgtEl>
                                      </p:cBhvr>
                                    </p:animEffect>
                                    <p:anim calcmode="lin" valueType="num">
                                      <p:cBhvr>
                                        <p:cTn id="8" dur="1822" tmFilter="0,0; 0.14,0.36; 0.43,0.73; 0.71,0.91; 1.0,1.0">
                                          <p:stCondLst>
                                            <p:cond delay="0"/>
                                          </p:stCondLst>
                                        </p:cTn>
                                        <p:tgtEl>
                                          <p:spTgt spid="4239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39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39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39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3938"/>
                                        </p:tgtEl>
                                        <p:attrNameLst>
                                          <p:attrName>ppt_y</p:attrName>
                                        </p:attrNameLst>
                                      </p:cBhvr>
                                      <p:tavLst>
                                        <p:tav tm="0" fmla="#ppt_y-sin(pi*$)/81">
                                          <p:val>
                                            <p:fltVal val="0"/>
                                          </p:val>
                                        </p:tav>
                                        <p:tav tm="100000">
                                          <p:val>
                                            <p:fltVal val="1"/>
                                          </p:val>
                                        </p:tav>
                                      </p:tavLst>
                                    </p:anim>
                                    <p:animScale>
                                      <p:cBhvr>
                                        <p:cTn id="13" dur="26">
                                          <p:stCondLst>
                                            <p:cond delay="650"/>
                                          </p:stCondLst>
                                        </p:cTn>
                                        <p:tgtEl>
                                          <p:spTgt spid="423938"/>
                                        </p:tgtEl>
                                      </p:cBhvr>
                                      <p:to x="100000" y="60000"/>
                                    </p:animScale>
                                    <p:animScale>
                                      <p:cBhvr>
                                        <p:cTn id="14" dur="166" decel="50000">
                                          <p:stCondLst>
                                            <p:cond delay="676"/>
                                          </p:stCondLst>
                                        </p:cTn>
                                        <p:tgtEl>
                                          <p:spTgt spid="423938"/>
                                        </p:tgtEl>
                                      </p:cBhvr>
                                      <p:to x="100000" y="100000"/>
                                    </p:animScale>
                                    <p:animScale>
                                      <p:cBhvr>
                                        <p:cTn id="15" dur="26">
                                          <p:stCondLst>
                                            <p:cond delay="1312"/>
                                          </p:stCondLst>
                                        </p:cTn>
                                        <p:tgtEl>
                                          <p:spTgt spid="423938"/>
                                        </p:tgtEl>
                                      </p:cBhvr>
                                      <p:to x="100000" y="80000"/>
                                    </p:animScale>
                                    <p:animScale>
                                      <p:cBhvr>
                                        <p:cTn id="16" dur="166" decel="50000">
                                          <p:stCondLst>
                                            <p:cond delay="1338"/>
                                          </p:stCondLst>
                                        </p:cTn>
                                        <p:tgtEl>
                                          <p:spTgt spid="423938"/>
                                        </p:tgtEl>
                                      </p:cBhvr>
                                      <p:to x="100000" y="100000"/>
                                    </p:animScale>
                                    <p:animScale>
                                      <p:cBhvr>
                                        <p:cTn id="17" dur="26">
                                          <p:stCondLst>
                                            <p:cond delay="1642"/>
                                          </p:stCondLst>
                                        </p:cTn>
                                        <p:tgtEl>
                                          <p:spTgt spid="423938"/>
                                        </p:tgtEl>
                                      </p:cBhvr>
                                      <p:to x="100000" y="90000"/>
                                    </p:animScale>
                                    <p:animScale>
                                      <p:cBhvr>
                                        <p:cTn id="18" dur="166" decel="50000">
                                          <p:stCondLst>
                                            <p:cond delay="1668"/>
                                          </p:stCondLst>
                                        </p:cTn>
                                        <p:tgtEl>
                                          <p:spTgt spid="423938"/>
                                        </p:tgtEl>
                                      </p:cBhvr>
                                      <p:to x="100000" y="100000"/>
                                    </p:animScale>
                                    <p:animScale>
                                      <p:cBhvr>
                                        <p:cTn id="19" dur="26">
                                          <p:stCondLst>
                                            <p:cond delay="1808"/>
                                          </p:stCondLst>
                                        </p:cTn>
                                        <p:tgtEl>
                                          <p:spTgt spid="423938"/>
                                        </p:tgtEl>
                                      </p:cBhvr>
                                      <p:to x="100000" y="95000"/>
                                    </p:animScale>
                                    <p:animScale>
                                      <p:cBhvr>
                                        <p:cTn id="20" dur="166" decel="50000">
                                          <p:stCondLst>
                                            <p:cond delay="1834"/>
                                          </p:stCondLst>
                                        </p:cTn>
                                        <p:tgtEl>
                                          <p:spTgt spid="4239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AF8B3B5F-B998-47B4-BEA5-F32DCEFD9DE2}" type="datetime1">
              <a:rPr lang="en-US" smtClean="0"/>
              <a:pPr/>
              <a:t>8/25/2017</a:t>
            </a:fld>
            <a:endParaRPr lang="en-US"/>
          </a:p>
        </p:txBody>
      </p:sp>
      <p:sp>
        <p:nvSpPr>
          <p:cNvPr id="5" name="Slide Number Placeholder 4"/>
          <p:cNvSpPr>
            <a:spLocks noGrp="1"/>
          </p:cNvSpPr>
          <p:nvPr>
            <p:ph type="sldNum" sz="quarter" idx="12"/>
          </p:nvPr>
        </p:nvSpPr>
        <p:spPr/>
        <p:txBody>
          <a:bodyPr/>
          <a:lstStyle/>
          <a:p>
            <a:fld id="{B2DE3E37-1318-4525-B7D1-EC114979DDB1}" type="slidenum">
              <a:rPr lang="en-US" smtClean="0"/>
              <a:pPr/>
              <a:t>15</a:t>
            </a:fld>
            <a:endParaRPr lang="en-US"/>
          </a:p>
        </p:txBody>
      </p:sp>
      <p:pic>
        <p:nvPicPr>
          <p:cNvPr id="442370" name="Picture 2" descr="http://www.productiveflourishing.com/wp-content/uploads/2010/10/Ends-Compressed.jpg"/>
          <p:cNvPicPr>
            <a:picLocks noChangeAspect="1" noChangeArrowheads="1"/>
          </p:cNvPicPr>
          <p:nvPr/>
        </p:nvPicPr>
        <p:blipFill>
          <a:blip r:embed="rId3" cstate="print"/>
          <a:srcRect/>
          <a:stretch>
            <a:fillRect/>
          </a:stretch>
        </p:blipFill>
        <p:spPr bwMode="auto">
          <a:xfrm>
            <a:off x="861260" y="1"/>
            <a:ext cx="10617867" cy="6858000"/>
          </a:xfrm>
          <a:prstGeom prst="rect">
            <a:avLst/>
          </a:prstGeom>
          <a:noFill/>
        </p:spPr>
      </p:pic>
    </p:spTree>
    <p:extLst>
      <p:ext uri="{BB962C8B-B14F-4D97-AF65-F5344CB8AC3E}">
        <p14:creationId xmlns:p14="http://schemas.microsoft.com/office/powerpoint/2010/main" val="4235954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Religious Education should be  more than a cognitive approach </a:t>
            </a:r>
            <a:endParaRPr lang="en-US" dirty="0"/>
          </a:p>
        </p:txBody>
      </p:sp>
      <p:sp>
        <p:nvSpPr>
          <p:cNvPr id="3" name="Content Placeholder 2"/>
          <p:cNvSpPr>
            <a:spLocks noGrp="1"/>
          </p:cNvSpPr>
          <p:nvPr>
            <p:ph idx="1"/>
          </p:nvPr>
        </p:nvSpPr>
        <p:spPr>
          <a:xfrm>
            <a:off x="1981200" y="1295401"/>
            <a:ext cx="8229600" cy="4835525"/>
          </a:xfrm>
        </p:spPr>
        <p:txBody>
          <a:bodyPr/>
          <a:lstStyle/>
          <a:p>
            <a:pPr marL="0" indent="0">
              <a:buNone/>
            </a:pPr>
            <a:endParaRPr lang="en-US" dirty="0"/>
          </a:p>
        </p:txBody>
      </p:sp>
      <p:sp>
        <p:nvSpPr>
          <p:cNvPr id="4" name="Date Placeholder 3"/>
          <p:cNvSpPr>
            <a:spLocks noGrp="1"/>
          </p:cNvSpPr>
          <p:nvPr>
            <p:ph type="dt" sz="half" idx="10"/>
          </p:nvPr>
        </p:nvSpPr>
        <p:spPr/>
        <p:txBody>
          <a:bodyPr/>
          <a:lstStyle/>
          <a:p>
            <a:fld id="{AF8B3B5F-B998-47B4-BEA5-F32DCEFD9DE2}" type="datetime1">
              <a:rPr lang="en-US" smtClean="0"/>
              <a:pPr/>
              <a:t>8/25/2017</a:t>
            </a:fld>
            <a:endParaRPr lang="en-US"/>
          </a:p>
        </p:txBody>
      </p:sp>
      <p:sp>
        <p:nvSpPr>
          <p:cNvPr id="5" name="Slide Number Placeholder 4"/>
          <p:cNvSpPr>
            <a:spLocks noGrp="1"/>
          </p:cNvSpPr>
          <p:nvPr>
            <p:ph type="sldNum" sz="quarter" idx="12"/>
          </p:nvPr>
        </p:nvSpPr>
        <p:spPr/>
        <p:txBody>
          <a:bodyPr/>
          <a:lstStyle/>
          <a:p>
            <a:fld id="{B2DE3E37-1318-4525-B7D1-EC114979DDB1}" type="slidenum">
              <a:rPr lang="en-US" smtClean="0"/>
              <a:pPr/>
              <a:t>16</a:t>
            </a:fld>
            <a:endParaRPr lang="en-US"/>
          </a:p>
        </p:txBody>
      </p:sp>
      <p:pic>
        <p:nvPicPr>
          <p:cNvPr id="3074" name="Picture 2" descr="http://i342.photobucket.com/albums/o407/magnumarts/GIFs/tumblr_meosa7VdXH1rbjaddo1_500_zps9caf49e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935" y="450448"/>
            <a:ext cx="4762500" cy="3524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505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Christian Praxis </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AF8B3B5F-B998-47B4-BEA5-F32DCEFD9DE2}" type="datetime1">
              <a:rPr lang="en-US" smtClean="0"/>
              <a:pPr/>
              <a:t>8/25/2017</a:t>
            </a:fld>
            <a:endParaRPr lang="en-US"/>
          </a:p>
        </p:txBody>
      </p:sp>
      <p:sp>
        <p:nvSpPr>
          <p:cNvPr id="5" name="Slide Number Placeholder 4"/>
          <p:cNvSpPr>
            <a:spLocks noGrp="1"/>
          </p:cNvSpPr>
          <p:nvPr>
            <p:ph type="sldNum" sz="quarter" idx="12"/>
          </p:nvPr>
        </p:nvSpPr>
        <p:spPr/>
        <p:txBody>
          <a:bodyPr/>
          <a:lstStyle/>
          <a:p>
            <a:fld id="{B2DE3E37-1318-4525-B7D1-EC114979DDB1}" type="slidenum">
              <a:rPr lang="en-US" smtClean="0"/>
              <a:pPr/>
              <a:t>17</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940" t="16057" r="4146" b="4011"/>
          <a:stretch/>
        </p:blipFill>
        <p:spPr bwMode="auto">
          <a:xfrm>
            <a:off x="1909165" y="218722"/>
            <a:ext cx="8185146" cy="45494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66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 for today</a:t>
            </a:r>
            <a:endParaRPr lang="en-US" dirty="0"/>
          </a:p>
        </p:txBody>
      </p:sp>
      <p:sp>
        <p:nvSpPr>
          <p:cNvPr id="3" name="Content Placeholder 2"/>
          <p:cNvSpPr>
            <a:spLocks noGrp="1"/>
          </p:cNvSpPr>
          <p:nvPr>
            <p:ph idx="1"/>
          </p:nvPr>
        </p:nvSpPr>
        <p:spPr/>
        <p:txBody>
          <a:bodyPr/>
          <a:lstStyle/>
          <a:p>
            <a:pPr lvl="1" eaLnBrk="0" hangingPunct="0"/>
            <a:r>
              <a:rPr lang="en-US" sz="3200" dirty="0">
                <a:solidFill>
                  <a:schemeClr val="accent6">
                    <a:lumMod val="20000"/>
                    <a:lumOff val="80000"/>
                  </a:schemeClr>
                </a:solidFill>
                <a:latin typeface="Comic Sans MS" pitchFamily="66" charset="0"/>
                <a:cs typeface="Times New Roman" pitchFamily="18" charset="0"/>
              </a:rPr>
              <a:t>By the end of our session </a:t>
            </a:r>
            <a:r>
              <a:rPr lang="en-US" sz="3200" dirty="0" smtClean="0">
                <a:solidFill>
                  <a:schemeClr val="accent6">
                    <a:lumMod val="20000"/>
                    <a:lumOff val="80000"/>
                  </a:schemeClr>
                </a:solidFill>
                <a:latin typeface="Comic Sans MS" pitchFamily="66" charset="0"/>
                <a:cs typeface="Times New Roman" pitchFamily="18" charset="0"/>
              </a:rPr>
              <a:t>participants will </a:t>
            </a:r>
            <a:r>
              <a:rPr lang="en-US" sz="3200" dirty="0">
                <a:solidFill>
                  <a:schemeClr val="accent6">
                    <a:lumMod val="20000"/>
                    <a:lumOff val="80000"/>
                  </a:schemeClr>
                </a:solidFill>
                <a:latin typeface="Comic Sans MS" pitchFamily="66" charset="0"/>
                <a:cs typeface="Times New Roman" pitchFamily="18" charset="0"/>
              </a:rPr>
              <a:t>understand the Shared Christian Praxis and how to </a:t>
            </a:r>
            <a:r>
              <a:rPr lang="en-US" sz="3200" dirty="0" smtClean="0">
                <a:solidFill>
                  <a:schemeClr val="accent6">
                    <a:lumMod val="20000"/>
                    <a:lumOff val="80000"/>
                  </a:schemeClr>
                </a:solidFill>
                <a:latin typeface="Comic Sans MS" pitchFamily="66" charset="0"/>
                <a:cs typeface="Times New Roman" pitchFamily="18" charset="0"/>
              </a:rPr>
              <a:t>use it when planning a session. </a:t>
            </a:r>
            <a:endParaRPr lang="en-US" i="1" dirty="0" smtClean="0">
              <a:solidFill>
                <a:schemeClr val="accent6">
                  <a:lumMod val="20000"/>
                  <a:lumOff val="80000"/>
                </a:schemeClr>
              </a:solidFill>
              <a:latin typeface="Comic Sans MS" pitchFamily="66" charset="0"/>
              <a:cs typeface="Times New Roman" pitchFamily="18" charset="0"/>
            </a:endParaRPr>
          </a:p>
          <a:p>
            <a:endParaRPr lang="en-US" dirty="0"/>
          </a:p>
        </p:txBody>
      </p:sp>
      <p:sp>
        <p:nvSpPr>
          <p:cNvPr id="4" name="Date Placeholder 3"/>
          <p:cNvSpPr>
            <a:spLocks noGrp="1"/>
          </p:cNvSpPr>
          <p:nvPr>
            <p:ph type="dt" sz="half" idx="10"/>
          </p:nvPr>
        </p:nvSpPr>
        <p:spPr/>
        <p:txBody>
          <a:bodyPr/>
          <a:lstStyle/>
          <a:p>
            <a:fld id="{AF8B3B5F-B998-47B4-BEA5-F32DCEFD9DE2}" type="datetime1">
              <a:rPr lang="en-US" smtClean="0"/>
              <a:pPr/>
              <a:t>8/25/2017</a:t>
            </a:fld>
            <a:endParaRPr lang="en-US"/>
          </a:p>
        </p:txBody>
      </p:sp>
      <p:sp>
        <p:nvSpPr>
          <p:cNvPr id="5" name="Slide Number Placeholder 4"/>
          <p:cNvSpPr>
            <a:spLocks noGrp="1"/>
          </p:cNvSpPr>
          <p:nvPr>
            <p:ph type="sldNum" sz="quarter" idx="12"/>
          </p:nvPr>
        </p:nvSpPr>
        <p:spPr/>
        <p:txBody>
          <a:bodyPr/>
          <a:lstStyle/>
          <a:p>
            <a:fld id="{B2DE3E37-1318-4525-B7D1-EC114979DDB1}" type="slidenum">
              <a:rPr lang="en-US" smtClean="0"/>
              <a:pPr/>
              <a:t>18</a:t>
            </a:fld>
            <a:endParaRPr lang="en-US"/>
          </a:p>
        </p:txBody>
      </p:sp>
    </p:spTree>
    <p:extLst>
      <p:ext uri="{BB962C8B-B14F-4D97-AF65-F5344CB8AC3E}">
        <p14:creationId xmlns:p14="http://schemas.microsoft.com/office/powerpoint/2010/main" val="798687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43" y="-96243"/>
            <a:ext cx="8534400" cy="1507067"/>
          </a:xfrm>
        </p:spPr>
        <p:txBody>
          <a:bodyPr/>
          <a:lstStyle/>
          <a:p>
            <a:r>
              <a:rPr lang="en-US" dirty="0" smtClean="0"/>
              <a:t>Objectives for today</a:t>
            </a:r>
            <a:endParaRPr lang="en-US" dirty="0"/>
          </a:p>
        </p:txBody>
      </p:sp>
      <p:sp>
        <p:nvSpPr>
          <p:cNvPr id="3" name="Content Placeholder 2"/>
          <p:cNvSpPr>
            <a:spLocks noGrp="1"/>
          </p:cNvSpPr>
          <p:nvPr>
            <p:ph idx="1"/>
          </p:nvPr>
        </p:nvSpPr>
        <p:spPr>
          <a:xfrm>
            <a:off x="1981200" y="1295401"/>
            <a:ext cx="8229600" cy="4835525"/>
          </a:xfrm>
        </p:spPr>
        <p:txBody>
          <a:bodyPr>
            <a:normAutofit lnSpcReduction="10000"/>
          </a:bodyPr>
          <a:lstStyle/>
          <a:p>
            <a:pPr lvl="2" eaLnBrk="0" hangingPunct="0"/>
            <a:r>
              <a:rPr lang="en-US" sz="2800" dirty="0">
                <a:latin typeface="Comic Sans MS" pitchFamily="66" charset="0"/>
                <a:cs typeface="Times New Roman" pitchFamily="18" charset="0"/>
              </a:rPr>
              <a:t>Trusting: </a:t>
            </a:r>
            <a:r>
              <a:rPr lang="en-US" sz="2800" dirty="0">
                <a:solidFill>
                  <a:schemeClr val="tx1"/>
                </a:solidFill>
                <a:latin typeface="Comic Sans MS" pitchFamily="66" charset="0"/>
                <a:cs typeface="Times New Roman" pitchFamily="18" charset="0"/>
              </a:rPr>
              <a:t>By the end of our session the participants will have the skills to plan </a:t>
            </a:r>
            <a:r>
              <a:rPr lang="en-US" sz="2800" dirty="0" smtClean="0">
                <a:solidFill>
                  <a:schemeClr val="tx1"/>
                </a:solidFill>
                <a:latin typeface="Comic Sans MS" pitchFamily="66" charset="0"/>
                <a:cs typeface="Times New Roman" pitchFamily="18" charset="0"/>
              </a:rPr>
              <a:t>Sessions that not </a:t>
            </a:r>
            <a:r>
              <a:rPr lang="en-US" sz="2800" dirty="0">
                <a:solidFill>
                  <a:schemeClr val="tx1"/>
                </a:solidFill>
                <a:latin typeface="Comic Sans MS" pitchFamily="66" charset="0"/>
                <a:cs typeface="Times New Roman" pitchFamily="18" charset="0"/>
              </a:rPr>
              <a:t>only touch the mind but also touch the heart.  </a:t>
            </a:r>
            <a:endParaRPr lang="en-US" sz="2800" i="1" dirty="0">
              <a:solidFill>
                <a:schemeClr val="tx1"/>
              </a:solidFill>
              <a:latin typeface="Comic Sans MS" pitchFamily="66" charset="0"/>
              <a:cs typeface="Times New Roman" pitchFamily="18" charset="0"/>
            </a:endParaRPr>
          </a:p>
          <a:p>
            <a:pPr lvl="2" eaLnBrk="0" hangingPunct="0"/>
            <a:r>
              <a:rPr lang="en-US" sz="2800" dirty="0">
                <a:latin typeface="Comic Sans MS" pitchFamily="66" charset="0"/>
                <a:cs typeface="Times New Roman" pitchFamily="18" charset="0"/>
              </a:rPr>
              <a:t>Believing: </a:t>
            </a:r>
            <a:r>
              <a:rPr lang="en-US" sz="2800" dirty="0">
                <a:solidFill>
                  <a:schemeClr val="tx1"/>
                </a:solidFill>
                <a:latin typeface="Comic Sans MS" pitchFamily="66" charset="0"/>
                <a:cs typeface="Times New Roman" pitchFamily="18" charset="0"/>
              </a:rPr>
              <a:t>By the end of our session the participants will have explored the Catechist's call to holiness.  </a:t>
            </a:r>
          </a:p>
          <a:p>
            <a:pPr lvl="2" eaLnBrk="0" hangingPunct="0"/>
            <a:r>
              <a:rPr lang="en-US" sz="2800" dirty="0">
                <a:latin typeface="Comic Sans MS" pitchFamily="66" charset="0"/>
                <a:cs typeface="Times New Roman" pitchFamily="18" charset="0"/>
              </a:rPr>
              <a:t>Doing: </a:t>
            </a:r>
            <a:r>
              <a:rPr lang="en-US" sz="2800" dirty="0">
                <a:solidFill>
                  <a:schemeClr val="tx1"/>
                </a:solidFill>
                <a:latin typeface="Comic Sans MS" pitchFamily="66" charset="0"/>
                <a:cs typeface="Times New Roman" pitchFamily="18" charset="0"/>
              </a:rPr>
              <a:t>By the end of our session the participants will have tools to use the Shared Christian Praxis and an opportunity to learn from one another.</a:t>
            </a:r>
          </a:p>
          <a:p>
            <a:endParaRPr lang="en-US" dirty="0"/>
          </a:p>
        </p:txBody>
      </p:sp>
      <p:sp>
        <p:nvSpPr>
          <p:cNvPr id="4" name="Date Placeholder 3"/>
          <p:cNvSpPr>
            <a:spLocks noGrp="1"/>
          </p:cNvSpPr>
          <p:nvPr>
            <p:ph type="dt" sz="half" idx="10"/>
          </p:nvPr>
        </p:nvSpPr>
        <p:spPr/>
        <p:txBody>
          <a:bodyPr/>
          <a:lstStyle/>
          <a:p>
            <a:fld id="{AF8B3B5F-B998-47B4-BEA5-F32DCEFD9DE2}" type="datetime1">
              <a:rPr lang="en-US" smtClean="0"/>
              <a:pPr/>
              <a:t>8/25/2017</a:t>
            </a:fld>
            <a:endParaRPr lang="en-US"/>
          </a:p>
        </p:txBody>
      </p:sp>
      <p:sp>
        <p:nvSpPr>
          <p:cNvPr id="5" name="Slide Number Placeholder 4"/>
          <p:cNvSpPr>
            <a:spLocks noGrp="1"/>
          </p:cNvSpPr>
          <p:nvPr>
            <p:ph type="sldNum" sz="quarter" idx="12"/>
          </p:nvPr>
        </p:nvSpPr>
        <p:spPr/>
        <p:txBody>
          <a:bodyPr/>
          <a:lstStyle/>
          <a:p>
            <a:fld id="{B2DE3E37-1318-4525-B7D1-EC114979DDB1}" type="slidenum">
              <a:rPr lang="en-US" smtClean="0"/>
              <a:pPr/>
              <a:t>19</a:t>
            </a:fld>
            <a:endParaRPr lang="en-US"/>
          </a:p>
        </p:txBody>
      </p:sp>
    </p:spTree>
    <p:extLst>
      <p:ext uri="{BB962C8B-B14F-4D97-AF65-F5344CB8AC3E}">
        <p14:creationId xmlns:p14="http://schemas.microsoft.com/office/powerpoint/2010/main" val="24560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a tweet</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FF00"/>
                </a:solidFill>
              </a:rPr>
              <a:t>140 characters</a:t>
            </a:r>
          </a:p>
          <a:p>
            <a:r>
              <a:rPr lang="en-US" sz="2800" dirty="0" smtClean="0">
                <a:solidFill>
                  <a:srgbClr val="FFFF00"/>
                </a:solidFill>
              </a:rPr>
              <a:t>About you as a catechist</a:t>
            </a:r>
          </a:p>
          <a:p>
            <a:r>
              <a:rPr lang="en-US" sz="2800" dirty="0" smtClean="0">
                <a:solidFill>
                  <a:srgbClr val="FFFF00"/>
                </a:solidFill>
              </a:rPr>
              <a:t>#</a:t>
            </a:r>
            <a:r>
              <a:rPr lang="en-US" sz="2800" dirty="0" err="1" smtClean="0">
                <a:solidFill>
                  <a:srgbClr val="FFFF00"/>
                </a:solidFill>
              </a:rPr>
              <a:t>Lifelonglearner</a:t>
            </a:r>
            <a:endParaRPr lang="en-US" sz="2800" dirty="0" smtClean="0">
              <a:solidFill>
                <a:srgbClr val="FFFF00"/>
              </a:solidFill>
            </a:endParaRPr>
          </a:p>
          <a:p>
            <a:r>
              <a:rPr lang="en-US" sz="2800" dirty="0" smtClean="0">
                <a:solidFill>
                  <a:srgbClr val="FFFF00"/>
                </a:solidFill>
              </a:rPr>
              <a:t>#</a:t>
            </a:r>
            <a:r>
              <a:rPr lang="en-US" sz="2800" dirty="0" err="1" smtClean="0">
                <a:solidFill>
                  <a:srgbClr val="FFFF00"/>
                </a:solidFill>
              </a:rPr>
              <a:t>Iloveteens</a:t>
            </a:r>
            <a:endParaRPr lang="en-US" sz="2800" dirty="0">
              <a:solidFill>
                <a:srgbClr val="FFFF00"/>
              </a:solidFill>
            </a:endParaRPr>
          </a:p>
        </p:txBody>
      </p:sp>
      <p:pic>
        <p:nvPicPr>
          <p:cNvPr id="1026" name="Picture 2" descr="http://www.adweek.com/socialtimes/files/2014/07/alltwitter-twitter-bird-logo-white-on-blue.png"/>
          <p:cNvPicPr>
            <a:picLocks noChangeAspect="1" noChangeArrowheads="1"/>
          </p:cNvPicPr>
          <p:nvPr/>
        </p:nvPicPr>
        <p:blipFill rotWithShape="1">
          <a:blip r:embed="rId2">
            <a:extLst>
              <a:ext uri="{28A0092B-C50C-407E-A947-70E740481C1C}">
                <a14:useLocalDpi xmlns:a14="http://schemas.microsoft.com/office/drawing/2010/main" val="0"/>
              </a:ext>
            </a:extLst>
          </a:blip>
          <a:srcRect l="15930" t="6911" r="16985" b="6745"/>
          <a:stretch/>
        </p:blipFill>
        <p:spPr bwMode="auto">
          <a:xfrm>
            <a:off x="6186045" y="3338385"/>
            <a:ext cx="3032567" cy="25695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47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50B3058-FC26-4501-B808-0A4497B4E99F}" type="datetime1">
              <a:rPr lang="en-US"/>
              <a:pPr/>
              <a:t>8/25/2017</a:t>
            </a:fld>
            <a:endParaRPr lang="en-US"/>
          </a:p>
        </p:txBody>
      </p:sp>
      <p:sp>
        <p:nvSpPr>
          <p:cNvPr id="5" name="Slide Number Placeholder 5"/>
          <p:cNvSpPr>
            <a:spLocks noGrp="1"/>
          </p:cNvSpPr>
          <p:nvPr>
            <p:ph type="sldNum" sz="quarter" idx="12"/>
          </p:nvPr>
        </p:nvSpPr>
        <p:spPr/>
        <p:txBody>
          <a:bodyPr/>
          <a:lstStyle/>
          <a:p>
            <a:fld id="{D12A4F13-15CF-412B-ABBA-FB25DAFC86E5}" type="slidenum">
              <a:rPr lang="en-US"/>
              <a:pPr/>
              <a:t>20</a:t>
            </a:fld>
            <a:endParaRPr lang="en-US"/>
          </a:p>
        </p:txBody>
      </p:sp>
      <p:sp>
        <p:nvSpPr>
          <p:cNvPr id="136194" name="Rectangle 2"/>
          <p:cNvSpPr>
            <a:spLocks noGrp="1" noChangeArrowheads="1"/>
          </p:cNvSpPr>
          <p:nvPr>
            <p:ph type="title"/>
          </p:nvPr>
        </p:nvSpPr>
        <p:spPr>
          <a:xfrm>
            <a:off x="684212" y="4487332"/>
            <a:ext cx="10820400" cy="1507067"/>
          </a:xfrm>
        </p:spPr>
        <p:txBody>
          <a:bodyPr>
            <a:normAutofit/>
          </a:bodyPr>
          <a:lstStyle/>
          <a:p>
            <a:r>
              <a:rPr lang="en-US" sz="5400" dirty="0">
                <a:latin typeface="Comic Sans MS" pitchFamily="66" charset="0"/>
                <a:cs typeface="Times New Roman" pitchFamily="18" charset="0"/>
              </a:rPr>
              <a:t>Shared Christian Praxis</a:t>
            </a:r>
          </a:p>
        </p:txBody>
      </p:sp>
      <p:sp>
        <p:nvSpPr>
          <p:cNvPr id="136195" name="Rectangle 3"/>
          <p:cNvSpPr>
            <a:spLocks noGrp="1" noChangeArrowheads="1"/>
          </p:cNvSpPr>
          <p:nvPr>
            <p:ph type="body" idx="1"/>
          </p:nvPr>
        </p:nvSpPr>
        <p:spPr/>
        <p:txBody>
          <a:bodyPr/>
          <a:lstStyle/>
          <a:p>
            <a:pPr lvl="1" eaLnBrk="0" hangingPunct="0"/>
            <a:r>
              <a:rPr lang="en-US" sz="3200" dirty="0">
                <a:solidFill>
                  <a:schemeClr val="tx1"/>
                </a:solidFill>
                <a:latin typeface="Comic Sans MS" pitchFamily="66" charset="0"/>
                <a:cs typeface="Times New Roman" pitchFamily="18" charset="0"/>
              </a:rPr>
              <a:t>Main Idea of Session:  </a:t>
            </a:r>
            <a:r>
              <a:rPr lang="en-US" i="1" dirty="0">
                <a:solidFill>
                  <a:srgbClr val="FFFF66"/>
                </a:solidFill>
                <a:latin typeface="Comic Sans MS" pitchFamily="66" charset="0"/>
                <a:cs typeface="Times New Roman" pitchFamily="18" charset="0"/>
              </a:rPr>
              <a:t>The goal or mission of the session</a:t>
            </a:r>
          </a:p>
          <a:p>
            <a:pPr lvl="1" eaLnBrk="0" hangingPunct="0"/>
            <a:r>
              <a:rPr lang="en-US" sz="3200" dirty="0">
                <a:solidFill>
                  <a:schemeClr val="tx1"/>
                </a:solidFill>
                <a:latin typeface="Comic Sans MS" pitchFamily="66" charset="0"/>
                <a:cs typeface="Times New Roman" pitchFamily="18" charset="0"/>
              </a:rPr>
              <a:t>Learning Objectives</a:t>
            </a:r>
          </a:p>
          <a:p>
            <a:pPr lvl="2" eaLnBrk="0" hangingPunct="0"/>
            <a:r>
              <a:rPr lang="en-US" sz="2800" dirty="0">
                <a:solidFill>
                  <a:schemeClr val="tx1"/>
                </a:solidFill>
                <a:latin typeface="Comic Sans MS" pitchFamily="66" charset="0"/>
                <a:cs typeface="Times New Roman" pitchFamily="18" charset="0"/>
              </a:rPr>
              <a:t>Trusting:  </a:t>
            </a:r>
            <a:r>
              <a:rPr lang="en-US" sz="2800" i="1" dirty="0">
                <a:solidFill>
                  <a:schemeClr val="tx1"/>
                </a:solidFill>
                <a:latin typeface="Comic Sans MS" pitchFamily="66" charset="0"/>
                <a:cs typeface="Times New Roman" pitchFamily="18" charset="0"/>
              </a:rPr>
              <a:t>  </a:t>
            </a:r>
          </a:p>
          <a:p>
            <a:pPr lvl="2" eaLnBrk="0" hangingPunct="0"/>
            <a:r>
              <a:rPr lang="en-US" sz="2800" dirty="0">
                <a:solidFill>
                  <a:schemeClr val="tx1"/>
                </a:solidFill>
                <a:latin typeface="Comic Sans MS" pitchFamily="66" charset="0"/>
                <a:cs typeface="Times New Roman" pitchFamily="18" charset="0"/>
              </a:rPr>
              <a:t>Believing</a:t>
            </a:r>
          </a:p>
          <a:p>
            <a:pPr lvl="2" eaLnBrk="0" hangingPunct="0"/>
            <a:r>
              <a:rPr lang="en-US" sz="2800" dirty="0">
                <a:solidFill>
                  <a:schemeClr val="tx1"/>
                </a:solidFill>
                <a:latin typeface="Comic Sans MS" pitchFamily="66" charset="0"/>
                <a:cs typeface="Times New Roman" pitchFamily="18" charset="0"/>
              </a:rPr>
              <a:t>Doing</a:t>
            </a:r>
          </a:p>
          <a:p>
            <a:endParaRPr lang="en-US" dirty="0"/>
          </a:p>
        </p:txBody>
      </p:sp>
    </p:spTree>
    <p:extLst>
      <p:ext uri="{BB962C8B-B14F-4D97-AF65-F5344CB8AC3E}">
        <p14:creationId xmlns:p14="http://schemas.microsoft.com/office/powerpoint/2010/main" val="98473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44020E-5BA0-4DD2-BFCE-9F021C07F592}" type="datetime1">
              <a:rPr lang="en-US"/>
              <a:pPr/>
              <a:t>8/25/2017</a:t>
            </a:fld>
            <a:endParaRPr lang="en-US"/>
          </a:p>
        </p:txBody>
      </p:sp>
      <p:sp>
        <p:nvSpPr>
          <p:cNvPr id="5" name="Slide Number Placeholder 5"/>
          <p:cNvSpPr>
            <a:spLocks noGrp="1"/>
          </p:cNvSpPr>
          <p:nvPr>
            <p:ph type="sldNum" sz="quarter" idx="12"/>
          </p:nvPr>
        </p:nvSpPr>
        <p:spPr/>
        <p:txBody>
          <a:bodyPr/>
          <a:lstStyle/>
          <a:p>
            <a:fld id="{33341856-FD8C-46ED-9BA4-43E901462F78}" type="slidenum">
              <a:rPr lang="en-US"/>
              <a:pPr/>
              <a:t>21</a:t>
            </a:fld>
            <a:endParaRPr lang="en-US"/>
          </a:p>
        </p:txBody>
      </p:sp>
      <p:sp>
        <p:nvSpPr>
          <p:cNvPr id="137218" name="Rectangle 2"/>
          <p:cNvSpPr>
            <a:spLocks noGrp="1" noChangeArrowheads="1"/>
          </p:cNvSpPr>
          <p:nvPr>
            <p:ph type="title"/>
          </p:nvPr>
        </p:nvSpPr>
        <p:spPr>
          <a:xfrm>
            <a:off x="684211" y="4487332"/>
            <a:ext cx="10346461" cy="1507067"/>
          </a:xfrm>
        </p:spPr>
        <p:txBody>
          <a:bodyPr>
            <a:normAutofit/>
          </a:bodyPr>
          <a:lstStyle/>
          <a:p>
            <a:r>
              <a:rPr lang="en-US" sz="5400" dirty="0">
                <a:latin typeface="Comic Sans MS" pitchFamily="66" charset="0"/>
                <a:cs typeface="Times New Roman" pitchFamily="18" charset="0"/>
              </a:rPr>
              <a:t>Shared Christian Praxis</a:t>
            </a:r>
          </a:p>
        </p:txBody>
      </p:sp>
      <p:sp>
        <p:nvSpPr>
          <p:cNvPr id="137219" name="Rectangle 3"/>
          <p:cNvSpPr>
            <a:spLocks noGrp="1" noChangeArrowheads="1"/>
          </p:cNvSpPr>
          <p:nvPr>
            <p:ph type="body" idx="1"/>
          </p:nvPr>
        </p:nvSpPr>
        <p:spPr/>
        <p:txBody>
          <a:bodyPr>
            <a:normAutofit fontScale="92500"/>
          </a:bodyPr>
          <a:lstStyle/>
          <a:p>
            <a:pPr lvl="1" eaLnBrk="0" hangingPunct="0">
              <a:lnSpc>
                <a:spcPct val="90000"/>
              </a:lnSpc>
            </a:pPr>
            <a:r>
              <a:rPr lang="en-US" sz="3200" dirty="0">
                <a:solidFill>
                  <a:schemeClr val="tx1"/>
                </a:solidFill>
                <a:latin typeface="Comic Sans MS" pitchFamily="66" charset="0"/>
                <a:cs typeface="Times New Roman" pitchFamily="18" charset="0"/>
              </a:rPr>
              <a:t>Main Idea of Session:  Learning Objectives</a:t>
            </a:r>
          </a:p>
          <a:p>
            <a:pPr lvl="2" eaLnBrk="0" hangingPunct="0">
              <a:lnSpc>
                <a:spcPct val="90000"/>
              </a:lnSpc>
            </a:pPr>
            <a:r>
              <a:rPr lang="en-US" sz="2800" dirty="0">
                <a:solidFill>
                  <a:schemeClr val="tx1"/>
                </a:solidFill>
                <a:latin typeface="Comic Sans MS" pitchFamily="66" charset="0"/>
                <a:cs typeface="Times New Roman" pitchFamily="18" charset="0"/>
              </a:rPr>
              <a:t>Trusting:  </a:t>
            </a:r>
            <a:r>
              <a:rPr lang="en-US" sz="2800" i="1" dirty="0">
                <a:solidFill>
                  <a:srgbClr val="FFFF66"/>
                </a:solidFill>
                <a:latin typeface="Comic Sans MS" pitchFamily="66" charset="0"/>
                <a:cs typeface="Times New Roman" pitchFamily="18" charset="0"/>
              </a:rPr>
              <a:t>Measurable objective about trusting-Our faith is based on a  relationship between God and Us.  In this session how will I express that, given my topic?</a:t>
            </a:r>
          </a:p>
          <a:p>
            <a:pPr lvl="2" eaLnBrk="0" hangingPunct="0">
              <a:lnSpc>
                <a:spcPct val="90000"/>
              </a:lnSpc>
            </a:pPr>
            <a:r>
              <a:rPr lang="en-US" sz="2800" dirty="0">
                <a:solidFill>
                  <a:schemeClr val="tx1"/>
                </a:solidFill>
                <a:latin typeface="Comic Sans MS" pitchFamily="66" charset="0"/>
                <a:cs typeface="Times New Roman" pitchFamily="18" charset="0"/>
              </a:rPr>
              <a:t>Believing</a:t>
            </a:r>
          </a:p>
          <a:p>
            <a:pPr lvl="2" eaLnBrk="0" hangingPunct="0">
              <a:lnSpc>
                <a:spcPct val="90000"/>
              </a:lnSpc>
            </a:pPr>
            <a:r>
              <a:rPr lang="en-US" sz="2800" dirty="0">
                <a:solidFill>
                  <a:schemeClr val="tx1"/>
                </a:solidFill>
                <a:latin typeface="Comic Sans MS" pitchFamily="66" charset="0"/>
                <a:cs typeface="Times New Roman" pitchFamily="18" charset="0"/>
              </a:rPr>
              <a:t>Doing</a:t>
            </a:r>
          </a:p>
          <a:p>
            <a:pPr>
              <a:lnSpc>
                <a:spcPct val="80000"/>
              </a:lnSpc>
            </a:pPr>
            <a:endParaRPr lang="en-US" dirty="0"/>
          </a:p>
        </p:txBody>
      </p:sp>
    </p:spTree>
    <p:extLst>
      <p:ext uri="{BB962C8B-B14F-4D97-AF65-F5344CB8AC3E}">
        <p14:creationId xmlns:p14="http://schemas.microsoft.com/office/powerpoint/2010/main" val="1589632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788E99-9CA7-412E-A7DE-65ED4026D883}" type="datetime1">
              <a:rPr lang="en-US"/>
              <a:pPr/>
              <a:t>8/25/2017</a:t>
            </a:fld>
            <a:endParaRPr lang="en-US"/>
          </a:p>
        </p:txBody>
      </p:sp>
      <p:sp>
        <p:nvSpPr>
          <p:cNvPr id="5" name="Slide Number Placeholder 5"/>
          <p:cNvSpPr>
            <a:spLocks noGrp="1"/>
          </p:cNvSpPr>
          <p:nvPr>
            <p:ph type="sldNum" sz="quarter" idx="12"/>
          </p:nvPr>
        </p:nvSpPr>
        <p:spPr/>
        <p:txBody>
          <a:bodyPr/>
          <a:lstStyle/>
          <a:p>
            <a:fld id="{5768815D-7F4D-4A82-808F-E6F124074602}" type="slidenum">
              <a:rPr lang="en-US"/>
              <a:pPr/>
              <a:t>22</a:t>
            </a:fld>
            <a:endParaRPr lang="en-US"/>
          </a:p>
        </p:txBody>
      </p:sp>
      <p:sp>
        <p:nvSpPr>
          <p:cNvPr id="138242" name="Rectangle 2"/>
          <p:cNvSpPr>
            <a:spLocks noGrp="1" noChangeArrowheads="1"/>
          </p:cNvSpPr>
          <p:nvPr>
            <p:ph type="title"/>
          </p:nvPr>
        </p:nvSpPr>
        <p:spPr>
          <a:xfrm>
            <a:off x="684212" y="4487332"/>
            <a:ext cx="10728426" cy="1507067"/>
          </a:xfrm>
        </p:spPr>
        <p:txBody>
          <a:bodyPr>
            <a:normAutofit/>
          </a:bodyPr>
          <a:lstStyle/>
          <a:p>
            <a:r>
              <a:rPr lang="en-US" sz="5400" dirty="0">
                <a:latin typeface="Comic Sans MS" pitchFamily="66" charset="0"/>
                <a:cs typeface="Times New Roman" pitchFamily="18" charset="0"/>
              </a:rPr>
              <a:t>Shared Christian Praxis</a:t>
            </a:r>
          </a:p>
        </p:txBody>
      </p:sp>
      <p:sp>
        <p:nvSpPr>
          <p:cNvPr id="138243" name="Rectangle 3"/>
          <p:cNvSpPr>
            <a:spLocks noGrp="1" noChangeArrowheads="1"/>
          </p:cNvSpPr>
          <p:nvPr>
            <p:ph type="body" idx="1"/>
          </p:nvPr>
        </p:nvSpPr>
        <p:spPr/>
        <p:txBody>
          <a:bodyPr>
            <a:normAutofit fontScale="92500" lnSpcReduction="20000"/>
          </a:bodyPr>
          <a:lstStyle/>
          <a:p>
            <a:pPr lvl="1" eaLnBrk="0" hangingPunct="0">
              <a:lnSpc>
                <a:spcPct val="90000"/>
              </a:lnSpc>
            </a:pPr>
            <a:r>
              <a:rPr lang="en-US" sz="3200" dirty="0">
                <a:solidFill>
                  <a:schemeClr val="tx1"/>
                </a:solidFill>
                <a:latin typeface="Comic Sans MS" pitchFamily="66" charset="0"/>
                <a:cs typeface="Times New Roman" pitchFamily="18" charset="0"/>
              </a:rPr>
              <a:t>Main Idea of Session:  Learning Objectives</a:t>
            </a:r>
          </a:p>
          <a:p>
            <a:pPr lvl="2" eaLnBrk="0" hangingPunct="0">
              <a:lnSpc>
                <a:spcPct val="90000"/>
              </a:lnSpc>
            </a:pPr>
            <a:r>
              <a:rPr lang="en-US" sz="2800" dirty="0">
                <a:solidFill>
                  <a:schemeClr val="tx1"/>
                </a:solidFill>
                <a:latin typeface="Comic Sans MS" pitchFamily="66" charset="0"/>
                <a:cs typeface="Times New Roman" pitchFamily="18" charset="0"/>
              </a:rPr>
              <a:t>Trusting:  </a:t>
            </a:r>
          </a:p>
          <a:p>
            <a:pPr lvl="2" eaLnBrk="0" hangingPunct="0">
              <a:lnSpc>
                <a:spcPct val="90000"/>
              </a:lnSpc>
            </a:pPr>
            <a:r>
              <a:rPr lang="en-US" sz="2800" dirty="0">
                <a:solidFill>
                  <a:schemeClr val="tx1"/>
                </a:solidFill>
                <a:latin typeface="Comic Sans MS" pitchFamily="66" charset="0"/>
                <a:cs typeface="Times New Roman" pitchFamily="18" charset="0"/>
              </a:rPr>
              <a:t>Believing: </a:t>
            </a:r>
            <a:r>
              <a:rPr lang="en-US" sz="2800" i="1" dirty="0">
                <a:solidFill>
                  <a:srgbClr val="FFFF66"/>
                </a:solidFill>
                <a:latin typeface="Comic Sans MS" pitchFamily="66" charset="0"/>
                <a:cs typeface="Times New Roman" pitchFamily="18" charset="0"/>
              </a:rPr>
              <a:t>Measurable objective about belief.  Our faith asks us to believe doctrine, faith themes, etc.  What belief themes will be taught in the session? How are you going to enable children/teens/adults to believe this truth?</a:t>
            </a:r>
            <a:endParaRPr lang="en-US" sz="2800" dirty="0">
              <a:latin typeface="Comic Sans MS" pitchFamily="66" charset="0"/>
              <a:cs typeface="Times New Roman" pitchFamily="18" charset="0"/>
            </a:endParaRPr>
          </a:p>
          <a:p>
            <a:pPr lvl="2" eaLnBrk="0" hangingPunct="0">
              <a:lnSpc>
                <a:spcPct val="90000"/>
              </a:lnSpc>
            </a:pPr>
            <a:r>
              <a:rPr lang="en-US" sz="2800" dirty="0">
                <a:solidFill>
                  <a:schemeClr val="tx1"/>
                </a:solidFill>
                <a:latin typeface="Comic Sans MS" pitchFamily="66" charset="0"/>
                <a:cs typeface="Times New Roman" pitchFamily="18" charset="0"/>
              </a:rPr>
              <a:t>Doing</a:t>
            </a:r>
          </a:p>
          <a:p>
            <a:pPr>
              <a:lnSpc>
                <a:spcPct val="80000"/>
              </a:lnSpc>
            </a:pPr>
            <a:endParaRPr lang="en-US" dirty="0"/>
          </a:p>
        </p:txBody>
      </p:sp>
    </p:spTree>
    <p:extLst>
      <p:ext uri="{BB962C8B-B14F-4D97-AF65-F5344CB8AC3E}">
        <p14:creationId xmlns:p14="http://schemas.microsoft.com/office/powerpoint/2010/main" val="307373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4C63A7-C702-42A7-802B-48B9C143C711}" type="datetime1">
              <a:rPr lang="en-US"/>
              <a:pPr/>
              <a:t>8/25/2017</a:t>
            </a:fld>
            <a:endParaRPr lang="en-US"/>
          </a:p>
        </p:txBody>
      </p:sp>
      <p:sp>
        <p:nvSpPr>
          <p:cNvPr id="5" name="Slide Number Placeholder 5"/>
          <p:cNvSpPr>
            <a:spLocks noGrp="1"/>
          </p:cNvSpPr>
          <p:nvPr>
            <p:ph type="sldNum" sz="quarter" idx="12"/>
          </p:nvPr>
        </p:nvSpPr>
        <p:spPr/>
        <p:txBody>
          <a:bodyPr/>
          <a:lstStyle/>
          <a:p>
            <a:fld id="{ECC29FDD-D6BA-4EC7-9276-1E43F8CA94EB}" type="slidenum">
              <a:rPr lang="en-US"/>
              <a:pPr/>
              <a:t>23</a:t>
            </a:fld>
            <a:endParaRPr lang="en-US"/>
          </a:p>
        </p:txBody>
      </p:sp>
      <p:sp>
        <p:nvSpPr>
          <p:cNvPr id="139266" name="Rectangle 2"/>
          <p:cNvSpPr>
            <a:spLocks noGrp="1" noChangeArrowheads="1"/>
          </p:cNvSpPr>
          <p:nvPr>
            <p:ph type="title"/>
          </p:nvPr>
        </p:nvSpPr>
        <p:spPr>
          <a:xfrm>
            <a:off x="684211" y="4487332"/>
            <a:ext cx="9941347" cy="1507067"/>
          </a:xfrm>
        </p:spPr>
        <p:txBody>
          <a:bodyPr>
            <a:normAutofit fontScale="90000"/>
          </a:bodyPr>
          <a:lstStyle/>
          <a:p>
            <a:r>
              <a:rPr lang="en-US" sz="5400" dirty="0">
                <a:latin typeface="Comic Sans MS" pitchFamily="66" charset="0"/>
                <a:cs typeface="Times New Roman" pitchFamily="18" charset="0"/>
              </a:rPr>
              <a:t>Shared Christian Praxis</a:t>
            </a:r>
          </a:p>
        </p:txBody>
      </p:sp>
      <p:sp>
        <p:nvSpPr>
          <p:cNvPr id="139267" name="Rectangle 3"/>
          <p:cNvSpPr>
            <a:spLocks noGrp="1" noChangeArrowheads="1"/>
          </p:cNvSpPr>
          <p:nvPr>
            <p:ph type="body" idx="1"/>
          </p:nvPr>
        </p:nvSpPr>
        <p:spPr/>
        <p:txBody>
          <a:bodyPr>
            <a:normAutofit fontScale="92500" lnSpcReduction="10000"/>
          </a:bodyPr>
          <a:lstStyle/>
          <a:p>
            <a:pPr lvl="1" eaLnBrk="0" hangingPunct="0"/>
            <a:r>
              <a:rPr lang="en-US" sz="3200" dirty="0">
                <a:solidFill>
                  <a:schemeClr val="tx1"/>
                </a:solidFill>
                <a:latin typeface="Comic Sans MS" pitchFamily="66" charset="0"/>
                <a:cs typeface="Times New Roman" pitchFamily="18" charset="0"/>
              </a:rPr>
              <a:t>Main Idea of Session:  Learning Objectives</a:t>
            </a:r>
          </a:p>
          <a:p>
            <a:pPr lvl="2" eaLnBrk="0" hangingPunct="0"/>
            <a:r>
              <a:rPr lang="en-US" sz="2800" dirty="0">
                <a:solidFill>
                  <a:schemeClr val="tx1"/>
                </a:solidFill>
                <a:latin typeface="Comic Sans MS" pitchFamily="66" charset="0"/>
                <a:cs typeface="Times New Roman" pitchFamily="18" charset="0"/>
              </a:rPr>
              <a:t>Trusting:  </a:t>
            </a:r>
          </a:p>
          <a:p>
            <a:pPr lvl="2" eaLnBrk="0" hangingPunct="0"/>
            <a:r>
              <a:rPr lang="en-US" sz="2800" dirty="0">
                <a:solidFill>
                  <a:schemeClr val="tx1"/>
                </a:solidFill>
                <a:latin typeface="Comic Sans MS" pitchFamily="66" charset="0"/>
                <a:cs typeface="Times New Roman" pitchFamily="18" charset="0"/>
              </a:rPr>
              <a:t>Believing</a:t>
            </a:r>
          </a:p>
          <a:p>
            <a:pPr lvl="2" eaLnBrk="0" hangingPunct="0"/>
            <a:r>
              <a:rPr lang="en-US" sz="2800" dirty="0">
                <a:solidFill>
                  <a:schemeClr val="tx1"/>
                </a:solidFill>
                <a:latin typeface="Comic Sans MS" pitchFamily="66" charset="0"/>
                <a:cs typeface="Times New Roman" pitchFamily="18" charset="0"/>
              </a:rPr>
              <a:t>Doing:  </a:t>
            </a:r>
            <a:r>
              <a:rPr lang="en-US" sz="2800" i="1" dirty="0">
                <a:solidFill>
                  <a:srgbClr val="FFFF66"/>
                </a:solidFill>
                <a:latin typeface="Comic Sans MS" pitchFamily="66" charset="0"/>
                <a:cs typeface="Times New Roman" pitchFamily="18" charset="0"/>
              </a:rPr>
              <a:t>Measurable objective about our response or action.  -Our faith is based on works.  What are you asking the children/teens/adults to do?</a:t>
            </a:r>
          </a:p>
          <a:p>
            <a:pPr lvl="2" eaLnBrk="0" hangingPunct="0"/>
            <a:endParaRPr lang="en-US" sz="2800" dirty="0">
              <a:latin typeface="Comic Sans MS" pitchFamily="66" charset="0"/>
              <a:cs typeface="Times New Roman" pitchFamily="18" charset="0"/>
            </a:endParaRPr>
          </a:p>
          <a:p>
            <a:endParaRPr lang="en-US" dirty="0"/>
          </a:p>
        </p:txBody>
      </p:sp>
    </p:spTree>
    <p:extLst>
      <p:ext uri="{BB962C8B-B14F-4D97-AF65-F5344CB8AC3E}">
        <p14:creationId xmlns:p14="http://schemas.microsoft.com/office/powerpoint/2010/main" val="810702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E9B9EF-739C-4389-BAAC-9758A6E49892}" type="datetime1">
              <a:rPr lang="en-US"/>
              <a:pPr/>
              <a:t>8/25/2017</a:t>
            </a:fld>
            <a:endParaRPr lang="en-US"/>
          </a:p>
        </p:txBody>
      </p:sp>
      <p:sp>
        <p:nvSpPr>
          <p:cNvPr id="5" name="Slide Number Placeholder 5"/>
          <p:cNvSpPr>
            <a:spLocks noGrp="1"/>
          </p:cNvSpPr>
          <p:nvPr>
            <p:ph type="sldNum" sz="quarter" idx="12"/>
          </p:nvPr>
        </p:nvSpPr>
        <p:spPr/>
        <p:txBody>
          <a:bodyPr/>
          <a:lstStyle/>
          <a:p>
            <a:fld id="{9AEC9308-9F7F-42FF-8F12-C461DCFAD66D}" type="slidenum">
              <a:rPr lang="en-US"/>
              <a:pPr/>
              <a:t>24</a:t>
            </a:fld>
            <a:endParaRPr lang="en-US"/>
          </a:p>
        </p:txBody>
      </p:sp>
      <p:sp>
        <p:nvSpPr>
          <p:cNvPr id="144387" name="Rectangle 3"/>
          <p:cNvSpPr>
            <a:spLocks noGrp="1" noChangeArrowheads="1"/>
          </p:cNvSpPr>
          <p:nvPr>
            <p:ph type="body" idx="1"/>
          </p:nvPr>
        </p:nvSpPr>
        <p:spPr>
          <a:xfrm>
            <a:off x="2206625" y="1066800"/>
            <a:ext cx="7772400" cy="5029200"/>
          </a:xfrm>
        </p:spPr>
        <p:txBody>
          <a:bodyPr>
            <a:normAutofit fontScale="92500" lnSpcReduction="10000"/>
          </a:bodyPr>
          <a:lstStyle/>
          <a:p>
            <a:pPr eaLnBrk="0" hangingPunct="0"/>
            <a:r>
              <a:rPr lang="en-US" sz="4000" dirty="0">
                <a:solidFill>
                  <a:schemeClr val="tx1"/>
                </a:solidFill>
                <a:latin typeface="Comic Sans MS" pitchFamily="66" charset="0"/>
                <a:cs typeface="Times New Roman" pitchFamily="18" charset="0"/>
              </a:rPr>
              <a:t>Shared Christian Praxis</a:t>
            </a:r>
          </a:p>
          <a:p>
            <a:pPr lvl="1" eaLnBrk="0" hangingPunct="0"/>
            <a:r>
              <a:rPr lang="en-US" sz="3600" dirty="0">
                <a:solidFill>
                  <a:schemeClr val="tx1"/>
                </a:solidFill>
                <a:latin typeface="Comic Sans MS" pitchFamily="66" charset="0"/>
                <a:cs typeface="Times New Roman" pitchFamily="18" charset="0"/>
              </a:rPr>
              <a:t>The Session Plan:  </a:t>
            </a:r>
          </a:p>
          <a:p>
            <a:pPr lvl="2" eaLnBrk="0" hangingPunct="0"/>
            <a:r>
              <a:rPr lang="en-US" sz="3200" dirty="0">
                <a:solidFill>
                  <a:schemeClr val="tx1"/>
                </a:solidFill>
                <a:latin typeface="Comic Sans MS" pitchFamily="66" charset="0"/>
                <a:cs typeface="Times New Roman" pitchFamily="18" charset="0"/>
              </a:rPr>
              <a:t>Focusing Activity</a:t>
            </a:r>
          </a:p>
          <a:p>
            <a:pPr lvl="2" eaLnBrk="0" hangingPunct="0"/>
            <a:r>
              <a:rPr lang="en-US" sz="3200" dirty="0">
                <a:solidFill>
                  <a:schemeClr val="tx1"/>
                </a:solidFill>
                <a:latin typeface="Comic Sans MS" pitchFamily="66" charset="0"/>
                <a:cs typeface="Times New Roman" pitchFamily="18" charset="0"/>
              </a:rPr>
              <a:t>Naming-Experiencing Life</a:t>
            </a:r>
          </a:p>
          <a:p>
            <a:pPr lvl="2" eaLnBrk="0" hangingPunct="0"/>
            <a:r>
              <a:rPr lang="en-US" sz="3200" dirty="0">
                <a:solidFill>
                  <a:schemeClr val="tx1"/>
                </a:solidFill>
                <a:latin typeface="Comic Sans MS" pitchFamily="66" charset="0"/>
                <a:cs typeface="Times New Roman" pitchFamily="18" charset="0"/>
              </a:rPr>
              <a:t>Reflecting Together</a:t>
            </a:r>
          </a:p>
          <a:p>
            <a:pPr lvl="2" eaLnBrk="0" hangingPunct="0"/>
            <a:r>
              <a:rPr lang="en-US" sz="3200" dirty="0">
                <a:solidFill>
                  <a:schemeClr val="tx1"/>
                </a:solidFill>
                <a:latin typeface="Comic Sans MS" pitchFamily="66" charset="0"/>
                <a:cs typeface="Times New Roman" pitchFamily="18" charset="0"/>
              </a:rPr>
              <a:t>Discovering the Christian Story</a:t>
            </a:r>
          </a:p>
          <a:p>
            <a:pPr lvl="2" eaLnBrk="0" hangingPunct="0"/>
            <a:r>
              <a:rPr lang="en-US" sz="3200" dirty="0">
                <a:solidFill>
                  <a:schemeClr val="tx1"/>
                </a:solidFill>
                <a:latin typeface="Comic Sans MS" pitchFamily="66" charset="0"/>
                <a:cs typeface="Times New Roman" pitchFamily="18" charset="0"/>
              </a:rPr>
              <a:t>Integrating-Owning the Faith</a:t>
            </a:r>
          </a:p>
          <a:p>
            <a:pPr lvl="2" eaLnBrk="0" hangingPunct="0"/>
            <a:r>
              <a:rPr lang="en-US" sz="3200" dirty="0">
                <a:solidFill>
                  <a:schemeClr val="tx1"/>
                </a:solidFill>
                <a:latin typeface="Comic Sans MS" pitchFamily="66" charset="0"/>
                <a:cs typeface="Times New Roman" pitchFamily="18" charset="0"/>
              </a:rPr>
              <a:t>Responding in Faith</a:t>
            </a:r>
          </a:p>
          <a:p>
            <a:endParaRPr lang="en-US" dirty="0">
              <a:solidFill>
                <a:schemeClr val="tx1"/>
              </a:solidFill>
            </a:endParaRPr>
          </a:p>
          <a:p>
            <a:endParaRPr lang="en-US" sz="2400" dirty="0"/>
          </a:p>
        </p:txBody>
      </p:sp>
    </p:spTree>
    <p:extLst>
      <p:ext uri="{BB962C8B-B14F-4D97-AF65-F5344CB8AC3E}">
        <p14:creationId xmlns:p14="http://schemas.microsoft.com/office/powerpoint/2010/main" val="2731618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E9B9EF-739C-4389-BAAC-9758A6E49892}" type="datetime1">
              <a:rPr lang="en-US"/>
              <a:pPr/>
              <a:t>8/25/2017</a:t>
            </a:fld>
            <a:endParaRPr lang="en-US"/>
          </a:p>
        </p:txBody>
      </p:sp>
      <p:sp>
        <p:nvSpPr>
          <p:cNvPr id="5" name="Slide Number Placeholder 5"/>
          <p:cNvSpPr>
            <a:spLocks noGrp="1"/>
          </p:cNvSpPr>
          <p:nvPr>
            <p:ph type="sldNum" sz="quarter" idx="12"/>
          </p:nvPr>
        </p:nvSpPr>
        <p:spPr/>
        <p:txBody>
          <a:bodyPr/>
          <a:lstStyle/>
          <a:p>
            <a:fld id="{9AEC9308-9F7F-42FF-8F12-C461DCFAD66D}" type="slidenum">
              <a:rPr lang="en-US"/>
              <a:pPr/>
              <a:t>25</a:t>
            </a:fld>
            <a:endParaRPr lang="en-US"/>
          </a:p>
        </p:txBody>
      </p:sp>
      <p:sp>
        <p:nvSpPr>
          <p:cNvPr id="144387" name="Rectangle 3"/>
          <p:cNvSpPr>
            <a:spLocks noGrp="1" noChangeArrowheads="1"/>
          </p:cNvSpPr>
          <p:nvPr>
            <p:ph type="body" idx="1"/>
          </p:nvPr>
        </p:nvSpPr>
        <p:spPr>
          <a:xfrm>
            <a:off x="1600200" y="1066800"/>
            <a:ext cx="8915400" cy="5029200"/>
          </a:xfrm>
        </p:spPr>
        <p:txBody>
          <a:bodyPr>
            <a:normAutofit fontScale="92500"/>
          </a:bodyPr>
          <a:lstStyle/>
          <a:p>
            <a:r>
              <a:rPr lang="en-US" sz="4000" dirty="0">
                <a:solidFill>
                  <a:schemeClr val="tx1"/>
                </a:solidFill>
              </a:rPr>
              <a:t>If you want me to speak for an hour           --give me a moment’s notice; </a:t>
            </a:r>
          </a:p>
          <a:p>
            <a:r>
              <a:rPr lang="en-US" sz="4000" dirty="0">
                <a:solidFill>
                  <a:schemeClr val="tx1"/>
                </a:solidFill>
              </a:rPr>
              <a:t>If you want me to speak for half an hour, -- give me a day’s notice; </a:t>
            </a:r>
          </a:p>
          <a:p>
            <a:r>
              <a:rPr lang="en-US" sz="4000" dirty="0">
                <a:solidFill>
                  <a:schemeClr val="tx1"/>
                </a:solidFill>
              </a:rPr>
              <a:t>If you want me to speak for five minutes --give me a week. </a:t>
            </a:r>
          </a:p>
          <a:p>
            <a:pPr marL="0" indent="0">
              <a:buNone/>
            </a:pPr>
            <a:r>
              <a:rPr lang="en-US" sz="4000" dirty="0"/>
              <a:t>                           Winston Churchill</a:t>
            </a:r>
          </a:p>
          <a:p>
            <a:endParaRPr lang="en-US" dirty="0"/>
          </a:p>
          <a:p>
            <a:endParaRPr lang="en-US" sz="2400" dirty="0"/>
          </a:p>
        </p:txBody>
      </p:sp>
      <p:sp>
        <p:nvSpPr>
          <p:cNvPr id="2" name="Title 1"/>
          <p:cNvSpPr>
            <a:spLocks noGrp="1"/>
          </p:cNvSpPr>
          <p:nvPr>
            <p:ph type="title"/>
          </p:nvPr>
        </p:nvSpPr>
        <p:spPr/>
        <p:txBody>
          <a:bodyPr/>
          <a:lstStyle/>
          <a:p>
            <a:endParaRPr lang="en-US"/>
          </a:p>
        </p:txBody>
      </p:sp>
      <p:pic>
        <p:nvPicPr>
          <p:cNvPr id="2050" name="Picture 2" descr="https://upload.wikimedia.org/wikipedia/commons/thumb/9/9c/Sir_Winston_S_Churchill.jpg/245px-Sir_Winston_S_Church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7509" y="3783540"/>
            <a:ext cx="2333625" cy="2914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07596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D61560-375D-4FC7-82D4-D04A909B332D}" type="datetime1">
              <a:rPr lang="en-US"/>
              <a:pPr/>
              <a:t>8/25/2017</a:t>
            </a:fld>
            <a:endParaRPr lang="en-US"/>
          </a:p>
        </p:txBody>
      </p:sp>
      <p:sp>
        <p:nvSpPr>
          <p:cNvPr id="5" name="Slide Number Placeholder 5"/>
          <p:cNvSpPr>
            <a:spLocks noGrp="1"/>
          </p:cNvSpPr>
          <p:nvPr>
            <p:ph type="sldNum" sz="quarter" idx="12"/>
          </p:nvPr>
        </p:nvSpPr>
        <p:spPr/>
        <p:txBody>
          <a:bodyPr/>
          <a:lstStyle/>
          <a:p>
            <a:fld id="{42E3470D-915B-4A64-9361-F5601968FDD1}" type="slidenum">
              <a:rPr lang="en-US"/>
              <a:pPr/>
              <a:t>26</a:t>
            </a:fld>
            <a:endParaRPr lang="en-US"/>
          </a:p>
        </p:txBody>
      </p:sp>
      <p:sp>
        <p:nvSpPr>
          <p:cNvPr id="146435" name="Rectangle 3"/>
          <p:cNvSpPr>
            <a:spLocks noGrp="1" noChangeArrowheads="1"/>
          </p:cNvSpPr>
          <p:nvPr>
            <p:ph type="body" idx="1"/>
          </p:nvPr>
        </p:nvSpPr>
        <p:spPr>
          <a:xfrm>
            <a:off x="2206625" y="1066800"/>
            <a:ext cx="7772400" cy="5029200"/>
          </a:xfrm>
        </p:spPr>
        <p:txBody>
          <a:bodyPr>
            <a:normAutofit lnSpcReduction="10000"/>
          </a:bodyPr>
          <a:lstStyle/>
          <a:p>
            <a:pPr eaLnBrk="0" hangingPunct="0">
              <a:lnSpc>
                <a:spcPct val="80000"/>
              </a:lnSpc>
            </a:pPr>
            <a:r>
              <a:rPr lang="en-US" sz="4000" dirty="0">
                <a:solidFill>
                  <a:schemeClr val="tx1"/>
                </a:solidFill>
                <a:latin typeface="Comic Sans MS" pitchFamily="66" charset="0"/>
                <a:cs typeface="Times New Roman" pitchFamily="18" charset="0"/>
              </a:rPr>
              <a:t>Shared Christian Praxis</a:t>
            </a:r>
          </a:p>
          <a:p>
            <a:pPr lvl="1" eaLnBrk="0" hangingPunct="0">
              <a:lnSpc>
                <a:spcPct val="90000"/>
              </a:lnSpc>
            </a:pPr>
            <a:r>
              <a:rPr lang="en-US" sz="3600" dirty="0">
                <a:solidFill>
                  <a:schemeClr val="tx1"/>
                </a:solidFill>
                <a:latin typeface="Comic Sans MS" pitchFamily="66" charset="0"/>
                <a:cs typeface="Times New Roman" pitchFamily="18" charset="0"/>
              </a:rPr>
              <a:t>The Session Plan:  </a:t>
            </a:r>
            <a:r>
              <a:rPr lang="en-US" sz="3600" i="1" dirty="0" smtClean="0">
                <a:solidFill>
                  <a:srgbClr val="FFFF66"/>
                </a:solidFill>
                <a:latin typeface="Comic Sans MS" pitchFamily="66" charset="0"/>
                <a:cs typeface="Times New Roman" pitchFamily="18" charset="0"/>
              </a:rPr>
              <a:t>Outline </a:t>
            </a:r>
            <a:endParaRPr lang="en-US" sz="3600" i="1" dirty="0">
              <a:solidFill>
                <a:srgbClr val="FFFF66"/>
              </a:solidFill>
              <a:latin typeface="Comic Sans MS" pitchFamily="66" charset="0"/>
              <a:cs typeface="Times New Roman" pitchFamily="18" charset="0"/>
            </a:endParaRPr>
          </a:p>
          <a:p>
            <a:pPr lvl="2" eaLnBrk="0" hangingPunct="0"/>
            <a:r>
              <a:rPr lang="en-US" sz="3200" dirty="0">
                <a:solidFill>
                  <a:schemeClr val="tx1"/>
                </a:solidFill>
                <a:latin typeface="Comic Sans MS" pitchFamily="66" charset="0"/>
                <a:cs typeface="Times New Roman" pitchFamily="18" charset="0"/>
              </a:rPr>
              <a:t>Focusing Activity</a:t>
            </a:r>
          </a:p>
          <a:p>
            <a:pPr lvl="2" eaLnBrk="0" hangingPunct="0"/>
            <a:r>
              <a:rPr lang="en-US" sz="3200" dirty="0">
                <a:solidFill>
                  <a:schemeClr val="tx1"/>
                </a:solidFill>
                <a:latin typeface="Comic Sans MS" pitchFamily="66" charset="0"/>
                <a:cs typeface="Times New Roman" pitchFamily="18" charset="0"/>
              </a:rPr>
              <a:t>Naming-Experiencing Life</a:t>
            </a:r>
          </a:p>
          <a:p>
            <a:pPr lvl="2" eaLnBrk="0" hangingPunct="0"/>
            <a:r>
              <a:rPr lang="en-US" sz="3200" dirty="0">
                <a:solidFill>
                  <a:schemeClr val="tx1"/>
                </a:solidFill>
                <a:latin typeface="Comic Sans MS" pitchFamily="66" charset="0"/>
                <a:cs typeface="Times New Roman" pitchFamily="18" charset="0"/>
              </a:rPr>
              <a:t>Reflecting Together</a:t>
            </a:r>
          </a:p>
          <a:p>
            <a:pPr lvl="2" eaLnBrk="0" hangingPunct="0"/>
            <a:r>
              <a:rPr lang="en-US" sz="3200" dirty="0">
                <a:solidFill>
                  <a:schemeClr val="tx1"/>
                </a:solidFill>
                <a:latin typeface="Comic Sans MS" pitchFamily="66" charset="0"/>
                <a:cs typeface="Times New Roman" pitchFamily="18" charset="0"/>
              </a:rPr>
              <a:t>Discovering the Christian Story</a:t>
            </a:r>
          </a:p>
          <a:p>
            <a:pPr lvl="2" eaLnBrk="0" hangingPunct="0"/>
            <a:r>
              <a:rPr lang="en-US" sz="3200" dirty="0">
                <a:solidFill>
                  <a:schemeClr val="tx1"/>
                </a:solidFill>
                <a:latin typeface="Comic Sans MS" pitchFamily="66" charset="0"/>
                <a:cs typeface="Times New Roman" pitchFamily="18" charset="0"/>
              </a:rPr>
              <a:t>Integrating-Owning the Faith</a:t>
            </a:r>
          </a:p>
          <a:p>
            <a:pPr lvl="2" eaLnBrk="0" hangingPunct="0"/>
            <a:r>
              <a:rPr lang="en-US" sz="3200" dirty="0">
                <a:solidFill>
                  <a:schemeClr val="tx1"/>
                </a:solidFill>
                <a:latin typeface="Comic Sans MS" pitchFamily="66" charset="0"/>
                <a:cs typeface="Times New Roman" pitchFamily="18" charset="0"/>
              </a:rPr>
              <a:t>Responding in Faith</a:t>
            </a:r>
          </a:p>
          <a:p>
            <a:pPr>
              <a:lnSpc>
                <a:spcPct val="80000"/>
              </a:lnSpc>
            </a:pPr>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545253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48B361-45E1-49E1-93A8-E9B28A66B11E}" type="datetime1">
              <a:rPr lang="en-US"/>
              <a:pPr/>
              <a:t>8/25/2017</a:t>
            </a:fld>
            <a:endParaRPr lang="en-US"/>
          </a:p>
        </p:txBody>
      </p:sp>
      <p:sp>
        <p:nvSpPr>
          <p:cNvPr id="5" name="Slide Number Placeholder 5"/>
          <p:cNvSpPr>
            <a:spLocks noGrp="1"/>
          </p:cNvSpPr>
          <p:nvPr>
            <p:ph type="sldNum" sz="quarter" idx="12"/>
          </p:nvPr>
        </p:nvSpPr>
        <p:spPr/>
        <p:txBody>
          <a:bodyPr/>
          <a:lstStyle/>
          <a:p>
            <a:fld id="{FCC46D61-A67F-425C-98C1-8E949CB68BF0}" type="slidenum">
              <a:rPr lang="en-US"/>
              <a:pPr/>
              <a:t>27</a:t>
            </a:fld>
            <a:endParaRPr lang="en-US"/>
          </a:p>
        </p:txBody>
      </p:sp>
      <p:sp>
        <p:nvSpPr>
          <p:cNvPr id="147459" name="Rectangle 3"/>
          <p:cNvSpPr>
            <a:spLocks noGrp="1" noChangeArrowheads="1"/>
          </p:cNvSpPr>
          <p:nvPr>
            <p:ph type="body" idx="1"/>
          </p:nvPr>
        </p:nvSpPr>
        <p:spPr>
          <a:xfrm>
            <a:off x="2206625" y="1066800"/>
            <a:ext cx="7772400" cy="5029200"/>
          </a:xfrm>
        </p:spPr>
        <p:txBody>
          <a:bodyPr>
            <a:normAutofit lnSpcReduction="10000"/>
          </a:bodyPr>
          <a:lstStyle/>
          <a:p>
            <a:pPr eaLnBrk="0" hangingPunct="0">
              <a:lnSpc>
                <a:spcPct val="80000"/>
              </a:lnSpc>
            </a:pPr>
            <a:r>
              <a:rPr lang="en-US" sz="3600" dirty="0">
                <a:solidFill>
                  <a:schemeClr val="tx1"/>
                </a:solidFill>
                <a:latin typeface="Comic Sans MS" pitchFamily="66" charset="0"/>
                <a:cs typeface="Times New Roman" pitchFamily="18" charset="0"/>
              </a:rPr>
              <a:t>Shared Christian Praxis</a:t>
            </a:r>
          </a:p>
          <a:p>
            <a:pPr lvl="1" eaLnBrk="0" hangingPunct="0">
              <a:lnSpc>
                <a:spcPct val="90000"/>
              </a:lnSpc>
            </a:pPr>
            <a:r>
              <a:rPr lang="en-US" sz="3200" dirty="0">
                <a:solidFill>
                  <a:schemeClr val="tx1"/>
                </a:solidFill>
                <a:latin typeface="Comic Sans MS" pitchFamily="66" charset="0"/>
                <a:cs typeface="Times New Roman" pitchFamily="18" charset="0"/>
              </a:rPr>
              <a:t>The Session Plan</a:t>
            </a:r>
          </a:p>
          <a:p>
            <a:pPr lvl="2" eaLnBrk="0" hangingPunct="0">
              <a:lnSpc>
                <a:spcPct val="90000"/>
              </a:lnSpc>
            </a:pPr>
            <a:r>
              <a:rPr lang="en-US" sz="2800" dirty="0">
                <a:solidFill>
                  <a:schemeClr val="tx1"/>
                </a:solidFill>
                <a:latin typeface="Comic Sans MS" pitchFamily="66" charset="0"/>
                <a:cs typeface="Times New Roman" pitchFamily="18" charset="0"/>
              </a:rPr>
              <a:t>Focusing Activity:</a:t>
            </a:r>
            <a:r>
              <a:rPr lang="en-US" sz="2800" i="1" dirty="0">
                <a:solidFill>
                  <a:schemeClr val="tx1"/>
                </a:solidFill>
                <a:latin typeface="Comic Sans MS" pitchFamily="66" charset="0"/>
                <a:cs typeface="Times New Roman" pitchFamily="18" charset="0"/>
              </a:rPr>
              <a:t> </a:t>
            </a:r>
            <a:r>
              <a:rPr lang="en-US" sz="2800" i="1" dirty="0">
                <a:solidFill>
                  <a:srgbClr val="FFFF66"/>
                </a:solidFill>
                <a:latin typeface="Comic Sans MS" pitchFamily="66" charset="0"/>
                <a:cs typeface="Times New Roman" pitchFamily="18" charset="0"/>
              </a:rPr>
              <a:t>The activity, movie clip, game, song, </a:t>
            </a:r>
            <a:r>
              <a:rPr lang="en-US" sz="2800" i="1" dirty="0" smtClean="0">
                <a:solidFill>
                  <a:srgbClr val="FFFF66"/>
                </a:solidFill>
                <a:latin typeface="Comic Sans MS" pitchFamily="66" charset="0"/>
                <a:cs typeface="Times New Roman" pitchFamily="18" charset="0"/>
              </a:rPr>
              <a:t>skit, poster</a:t>
            </a:r>
            <a:r>
              <a:rPr lang="en-US" sz="2800" i="1" dirty="0">
                <a:solidFill>
                  <a:srgbClr val="FFFF66"/>
                </a:solidFill>
                <a:latin typeface="Comic Sans MS" pitchFamily="66" charset="0"/>
                <a:cs typeface="Times New Roman" pitchFamily="18" charset="0"/>
              </a:rPr>
              <a:t>, or prayer that teases the topic.  It sets the stage.  It makes the transition from our real life and this session</a:t>
            </a:r>
            <a:endParaRPr lang="en-US" sz="2800" dirty="0">
              <a:solidFill>
                <a:schemeClr val="tx1"/>
              </a:solidFill>
              <a:latin typeface="Comic Sans MS" pitchFamily="66" charset="0"/>
              <a:cs typeface="Times New Roman" pitchFamily="18" charset="0"/>
            </a:endParaRPr>
          </a:p>
          <a:p>
            <a:pPr lvl="2" eaLnBrk="0" hangingPunct="0">
              <a:lnSpc>
                <a:spcPct val="90000"/>
              </a:lnSpc>
            </a:pPr>
            <a:r>
              <a:rPr lang="en-US" sz="2000" dirty="0">
                <a:solidFill>
                  <a:schemeClr val="tx1"/>
                </a:solidFill>
                <a:latin typeface="Comic Sans MS" pitchFamily="66" charset="0"/>
                <a:cs typeface="Times New Roman" pitchFamily="18" charset="0"/>
              </a:rPr>
              <a:t>Naming-Experiencing Life</a:t>
            </a:r>
          </a:p>
          <a:p>
            <a:pPr lvl="2" eaLnBrk="0" hangingPunct="0">
              <a:lnSpc>
                <a:spcPct val="90000"/>
              </a:lnSpc>
            </a:pPr>
            <a:r>
              <a:rPr lang="en-US" sz="2000" dirty="0">
                <a:solidFill>
                  <a:schemeClr val="tx1"/>
                </a:solidFill>
                <a:latin typeface="Comic Sans MS" pitchFamily="66" charset="0"/>
                <a:cs typeface="Times New Roman" pitchFamily="18" charset="0"/>
              </a:rPr>
              <a:t>Reflecting Together</a:t>
            </a:r>
          </a:p>
          <a:p>
            <a:pPr lvl="2" eaLnBrk="0" hangingPunct="0">
              <a:lnSpc>
                <a:spcPct val="90000"/>
              </a:lnSpc>
            </a:pPr>
            <a:r>
              <a:rPr lang="en-US" sz="2000" dirty="0">
                <a:solidFill>
                  <a:schemeClr val="tx1"/>
                </a:solidFill>
                <a:latin typeface="Comic Sans MS" pitchFamily="66" charset="0"/>
                <a:cs typeface="Times New Roman" pitchFamily="18" charset="0"/>
              </a:rPr>
              <a:t>Discovering the Christian Story</a:t>
            </a:r>
          </a:p>
          <a:p>
            <a:pPr lvl="2" eaLnBrk="0" hangingPunct="0">
              <a:lnSpc>
                <a:spcPct val="90000"/>
              </a:lnSpc>
            </a:pPr>
            <a:r>
              <a:rPr lang="en-US" sz="2000" dirty="0">
                <a:solidFill>
                  <a:schemeClr val="tx1"/>
                </a:solidFill>
                <a:latin typeface="Comic Sans MS" pitchFamily="66" charset="0"/>
                <a:cs typeface="Times New Roman" pitchFamily="18" charset="0"/>
              </a:rPr>
              <a:t>Integrating-Owning the Faith</a:t>
            </a:r>
          </a:p>
          <a:p>
            <a:pPr lvl="2" eaLnBrk="0" hangingPunct="0">
              <a:lnSpc>
                <a:spcPct val="90000"/>
              </a:lnSpc>
            </a:pPr>
            <a:r>
              <a:rPr lang="en-US" sz="2000" dirty="0">
                <a:solidFill>
                  <a:schemeClr val="tx1"/>
                </a:solidFill>
                <a:latin typeface="Comic Sans MS" pitchFamily="66" charset="0"/>
                <a:cs typeface="Times New Roman" pitchFamily="18" charset="0"/>
              </a:rPr>
              <a:t>Responding in Faith</a:t>
            </a:r>
          </a:p>
          <a:p>
            <a:pPr>
              <a:lnSpc>
                <a:spcPct val="80000"/>
              </a:lnSpc>
            </a:pPr>
            <a:endParaRPr lang="en-US" dirty="0">
              <a:solidFill>
                <a:schemeClr val="tx1"/>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75500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687ED9-59D2-434E-B00F-73926AEBBB8C}" type="datetime1">
              <a:rPr lang="en-US"/>
              <a:pPr/>
              <a:t>8/25/2017</a:t>
            </a:fld>
            <a:endParaRPr lang="en-US"/>
          </a:p>
        </p:txBody>
      </p:sp>
      <p:sp>
        <p:nvSpPr>
          <p:cNvPr id="5" name="Slide Number Placeholder 5"/>
          <p:cNvSpPr>
            <a:spLocks noGrp="1"/>
          </p:cNvSpPr>
          <p:nvPr>
            <p:ph type="sldNum" sz="quarter" idx="12"/>
          </p:nvPr>
        </p:nvSpPr>
        <p:spPr/>
        <p:txBody>
          <a:bodyPr/>
          <a:lstStyle/>
          <a:p>
            <a:fld id="{ABCE45AE-84C9-4CA0-B113-78A658CA6B6C}" type="slidenum">
              <a:rPr lang="en-US"/>
              <a:pPr/>
              <a:t>28</a:t>
            </a:fld>
            <a:endParaRPr lang="en-US"/>
          </a:p>
        </p:txBody>
      </p:sp>
      <p:sp>
        <p:nvSpPr>
          <p:cNvPr id="148483" name="Rectangle 3"/>
          <p:cNvSpPr>
            <a:spLocks noGrp="1" noChangeArrowheads="1"/>
          </p:cNvSpPr>
          <p:nvPr>
            <p:ph type="body" idx="1"/>
          </p:nvPr>
        </p:nvSpPr>
        <p:spPr>
          <a:xfrm>
            <a:off x="2206625" y="1066800"/>
            <a:ext cx="7772400" cy="5029200"/>
          </a:xfrm>
        </p:spPr>
        <p:txBody>
          <a:bodyPr>
            <a:normAutofit lnSpcReduction="10000"/>
          </a:bodyPr>
          <a:lstStyle/>
          <a:p>
            <a:pPr eaLnBrk="0" hangingPunct="0"/>
            <a:r>
              <a:rPr lang="en-US" sz="3600" dirty="0">
                <a:solidFill>
                  <a:schemeClr val="tx1"/>
                </a:solidFill>
                <a:latin typeface="Comic Sans MS" pitchFamily="66" charset="0"/>
                <a:cs typeface="Times New Roman" pitchFamily="18" charset="0"/>
              </a:rPr>
              <a:t>Shared Christian Praxis</a:t>
            </a:r>
          </a:p>
          <a:p>
            <a:pPr lvl="1" eaLnBrk="0" hangingPunct="0"/>
            <a:r>
              <a:rPr lang="en-US" sz="3200" dirty="0">
                <a:solidFill>
                  <a:schemeClr val="tx1"/>
                </a:solidFill>
                <a:latin typeface="Comic Sans MS" pitchFamily="66" charset="0"/>
                <a:cs typeface="Times New Roman" pitchFamily="18" charset="0"/>
              </a:rPr>
              <a:t>The Session Plan</a:t>
            </a:r>
          </a:p>
          <a:p>
            <a:pPr lvl="2" eaLnBrk="0" hangingPunct="0"/>
            <a:r>
              <a:rPr lang="en-US" sz="2000" dirty="0">
                <a:solidFill>
                  <a:schemeClr val="tx1"/>
                </a:solidFill>
                <a:latin typeface="Comic Sans MS" pitchFamily="66" charset="0"/>
                <a:cs typeface="Times New Roman" pitchFamily="18" charset="0"/>
              </a:rPr>
              <a:t>Focusing Activity:</a:t>
            </a:r>
            <a:r>
              <a:rPr lang="en-US" sz="2000" i="1" dirty="0">
                <a:solidFill>
                  <a:schemeClr val="tx1"/>
                </a:solidFill>
                <a:latin typeface="Comic Sans MS" pitchFamily="66" charset="0"/>
                <a:cs typeface="Times New Roman" pitchFamily="18" charset="0"/>
              </a:rPr>
              <a:t> </a:t>
            </a:r>
            <a:endParaRPr lang="en-US" sz="2000" dirty="0">
              <a:solidFill>
                <a:schemeClr val="tx1"/>
              </a:solidFill>
              <a:latin typeface="Comic Sans MS" pitchFamily="66" charset="0"/>
              <a:cs typeface="Times New Roman" pitchFamily="18" charset="0"/>
            </a:endParaRPr>
          </a:p>
          <a:p>
            <a:pPr lvl="2" eaLnBrk="0" hangingPunct="0"/>
            <a:r>
              <a:rPr lang="en-US" sz="2800" dirty="0" smtClean="0">
                <a:solidFill>
                  <a:schemeClr val="tx1"/>
                </a:solidFill>
                <a:latin typeface="Comic Sans MS" pitchFamily="66" charset="0"/>
                <a:cs typeface="Times New Roman" pitchFamily="18" charset="0"/>
              </a:rPr>
              <a:t>Experiencing </a:t>
            </a:r>
            <a:r>
              <a:rPr lang="en-US" sz="2800" dirty="0">
                <a:solidFill>
                  <a:schemeClr val="tx1"/>
                </a:solidFill>
                <a:latin typeface="Comic Sans MS" pitchFamily="66" charset="0"/>
                <a:cs typeface="Times New Roman" pitchFamily="18" charset="0"/>
              </a:rPr>
              <a:t>Life: </a:t>
            </a:r>
            <a:r>
              <a:rPr lang="en-US" sz="2800" i="1" dirty="0">
                <a:solidFill>
                  <a:srgbClr val="FFFF66"/>
                </a:solidFill>
                <a:latin typeface="Comic Sans MS" pitchFamily="66" charset="0"/>
                <a:cs typeface="Times New Roman" pitchFamily="18" charset="0"/>
              </a:rPr>
              <a:t>How does this topic fit into their life?  What do they know about the topic?  How does it fit into their way of thinking?</a:t>
            </a:r>
            <a:endParaRPr lang="en-US" sz="2000" dirty="0">
              <a:solidFill>
                <a:schemeClr val="tx1"/>
              </a:solidFill>
              <a:latin typeface="Comic Sans MS" pitchFamily="66" charset="0"/>
              <a:cs typeface="Times New Roman" pitchFamily="18" charset="0"/>
            </a:endParaRPr>
          </a:p>
          <a:p>
            <a:pPr lvl="2" eaLnBrk="0" hangingPunct="0"/>
            <a:r>
              <a:rPr lang="en-US" sz="2000" dirty="0">
                <a:solidFill>
                  <a:schemeClr val="tx1"/>
                </a:solidFill>
                <a:latin typeface="Comic Sans MS" pitchFamily="66" charset="0"/>
                <a:cs typeface="Times New Roman" pitchFamily="18" charset="0"/>
              </a:rPr>
              <a:t>Reflecting Together</a:t>
            </a:r>
          </a:p>
          <a:p>
            <a:pPr lvl="2" eaLnBrk="0" hangingPunct="0">
              <a:lnSpc>
                <a:spcPct val="90000"/>
              </a:lnSpc>
            </a:pPr>
            <a:r>
              <a:rPr lang="en-US" sz="2000" dirty="0">
                <a:solidFill>
                  <a:schemeClr val="tx1"/>
                </a:solidFill>
                <a:latin typeface="Comic Sans MS" pitchFamily="66" charset="0"/>
                <a:cs typeface="Times New Roman" pitchFamily="18" charset="0"/>
              </a:rPr>
              <a:t>Discovering the Christian Story</a:t>
            </a:r>
          </a:p>
          <a:p>
            <a:pPr lvl="2" eaLnBrk="0" hangingPunct="0"/>
            <a:r>
              <a:rPr lang="en-US" sz="2000" dirty="0">
                <a:solidFill>
                  <a:schemeClr val="tx1"/>
                </a:solidFill>
                <a:latin typeface="Comic Sans MS" pitchFamily="66" charset="0"/>
                <a:cs typeface="Times New Roman" pitchFamily="18" charset="0"/>
              </a:rPr>
              <a:t>Integrating-Owning the Faith</a:t>
            </a:r>
          </a:p>
          <a:p>
            <a:pPr lvl="2" eaLnBrk="0" hangingPunct="0"/>
            <a:r>
              <a:rPr lang="en-US" sz="2000" dirty="0">
                <a:solidFill>
                  <a:schemeClr val="tx1"/>
                </a:solidFill>
                <a:latin typeface="Comic Sans MS" pitchFamily="66" charset="0"/>
                <a:cs typeface="Times New Roman" pitchFamily="18" charset="0"/>
              </a:rPr>
              <a:t>Responding in Faith</a:t>
            </a:r>
          </a:p>
          <a:p>
            <a:endParaRPr lang="en-US" dirty="0">
              <a:solidFill>
                <a:schemeClr val="tx1"/>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1905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44BE4-F65B-45A1-BBF5-5BEA7175ED01}" type="datetime1">
              <a:rPr lang="en-US"/>
              <a:pPr/>
              <a:t>8/25/2017</a:t>
            </a:fld>
            <a:endParaRPr lang="en-US"/>
          </a:p>
        </p:txBody>
      </p:sp>
      <p:sp>
        <p:nvSpPr>
          <p:cNvPr id="5" name="Slide Number Placeholder 5"/>
          <p:cNvSpPr>
            <a:spLocks noGrp="1"/>
          </p:cNvSpPr>
          <p:nvPr>
            <p:ph type="sldNum" sz="quarter" idx="12"/>
          </p:nvPr>
        </p:nvSpPr>
        <p:spPr/>
        <p:txBody>
          <a:bodyPr/>
          <a:lstStyle/>
          <a:p>
            <a:fld id="{807DB3D0-BA78-4457-ACEA-0FF65C212CDA}" type="slidenum">
              <a:rPr lang="en-US"/>
              <a:pPr/>
              <a:t>29</a:t>
            </a:fld>
            <a:endParaRPr lang="en-US"/>
          </a:p>
        </p:txBody>
      </p:sp>
      <p:sp>
        <p:nvSpPr>
          <p:cNvPr id="150531" name="Rectangle 3"/>
          <p:cNvSpPr>
            <a:spLocks noGrp="1" noChangeArrowheads="1"/>
          </p:cNvSpPr>
          <p:nvPr>
            <p:ph type="body" idx="1"/>
          </p:nvPr>
        </p:nvSpPr>
        <p:spPr>
          <a:xfrm>
            <a:off x="2206625" y="1066800"/>
            <a:ext cx="7772400" cy="5029200"/>
          </a:xfrm>
        </p:spPr>
        <p:txBody>
          <a:bodyPr>
            <a:normAutofit fontScale="92500" lnSpcReduction="10000"/>
          </a:bodyPr>
          <a:lstStyle/>
          <a:p>
            <a:pPr eaLnBrk="0" hangingPunct="0">
              <a:lnSpc>
                <a:spcPct val="80000"/>
              </a:lnSpc>
            </a:pPr>
            <a:r>
              <a:rPr lang="en-US" sz="3600" dirty="0">
                <a:solidFill>
                  <a:schemeClr val="tx1"/>
                </a:solidFill>
                <a:latin typeface="Comic Sans MS" pitchFamily="66" charset="0"/>
                <a:cs typeface="Times New Roman" pitchFamily="18" charset="0"/>
              </a:rPr>
              <a:t>Shared Christian Praxis</a:t>
            </a:r>
          </a:p>
          <a:p>
            <a:pPr lvl="1" eaLnBrk="0" hangingPunct="0">
              <a:lnSpc>
                <a:spcPct val="90000"/>
              </a:lnSpc>
            </a:pPr>
            <a:r>
              <a:rPr lang="en-US" sz="3200" dirty="0">
                <a:solidFill>
                  <a:schemeClr val="tx1"/>
                </a:solidFill>
                <a:latin typeface="Comic Sans MS" pitchFamily="66" charset="0"/>
                <a:cs typeface="Times New Roman" pitchFamily="18" charset="0"/>
              </a:rPr>
              <a:t>The Session Plan</a:t>
            </a:r>
          </a:p>
          <a:p>
            <a:pPr lvl="2" eaLnBrk="0" hangingPunct="0">
              <a:lnSpc>
                <a:spcPct val="90000"/>
              </a:lnSpc>
            </a:pPr>
            <a:r>
              <a:rPr lang="en-US" sz="2000" dirty="0">
                <a:solidFill>
                  <a:schemeClr val="tx1"/>
                </a:solidFill>
                <a:latin typeface="Comic Sans MS" pitchFamily="66" charset="0"/>
                <a:cs typeface="Times New Roman" pitchFamily="18" charset="0"/>
              </a:rPr>
              <a:t>Focusing Activity</a:t>
            </a:r>
            <a:r>
              <a:rPr lang="en-US" sz="2000" i="1" dirty="0">
                <a:solidFill>
                  <a:schemeClr val="tx1"/>
                </a:solidFill>
                <a:latin typeface="Comic Sans MS" pitchFamily="66" charset="0"/>
                <a:cs typeface="Times New Roman" pitchFamily="18" charset="0"/>
              </a:rPr>
              <a:t> </a:t>
            </a:r>
          </a:p>
          <a:p>
            <a:pPr lvl="2" eaLnBrk="0" hangingPunct="0">
              <a:lnSpc>
                <a:spcPct val="90000"/>
              </a:lnSpc>
            </a:pPr>
            <a:r>
              <a:rPr lang="en-US" sz="2000" dirty="0">
                <a:solidFill>
                  <a:schemeClr val="tx1"/>
                </a:solidFill>
                <a:latin typeface="Comic Sans MS" pitchFamily="66" charset="0"/>
                <a:cs typeface="Times New Roman" pitchFamily="18" charset="0"/>
              </a:rPr>
              <a:t>Naming-Experiencing Life</a:t>
            </a:r>
          </a:p>
          <a:p>
            <a:pPr lvl="2" eaLnBrk="0" hangingPunct="0">
              <a:lnSpc>
                <a:spcPct val="90000"/>
              </a:lnSpc>
            </a:pPr>
            <a:r>
              <a:rPr lang="en-US" sz="2800" dirty="0">
                <a:solidFill>
                  <a:schemeClr val="tx1"/>
                </a:solidFill>
                <a:latin typeface="Comic Sans MS" pitchFamily="66" charset="0"/>
                <a:cs typeface="Times New Roman" pitchFamily="18" charset="0"/>
              </a:rPr>
              <a:t>Reflecting Together: </a:t>
            </a:r>
            <a:r>
              <a:rPr lang="en-US" sz="2800" i="1" dirty="0">
                <a:solidFill>
                  <a:srgbClr val="FFFF66"/>
                </a:solidFill>
                <a:latin typeface="Comic Sans MS" pitchFamily="66" charset="0"/>
                <a:cs typeface="Times New Roman" pitchFamily="18" charset="0"/>
              </a:rPr>
              <a:t>The activity, which will help the participants explain their experience of this topic.  Sometime they have no idea how—but help them to see the topic with new eyes.</a:t>
            </a:r>
            <a:endParaRPr lang="en-US" sz="2800" dirty="0">
              <a:solidFill>
                <a:schemeClr val="tx1"/>
              </a:solidFill>
              <a:latin typeface="Comic Sans MS" pitchFamily="66" charset="0"/>
              <a:cs typeface="Times New Roman" pitchFamily="18" charset="0"/>
            </a:endParaRPr>
          </a:p>
          <a:p>
            <a:pPr lvl="2" eaLnBrk="0" hangingPunct="0">
              <a:lnSpc>
                <a:spcPct val="90000"/>
              </a:lnSpc>
            </a:pPr>
            <a:r>
              <a:rPr lang="en-US" sz="2000" dirty="0">
                <a:solidFill>
                  <a:schemeClr val="tx1"/>
                </a:solidFill>
                <a:latin typeface="Comic Sans MS" pitchFamily="66" charset="0"/>
                <a:cs typeface="Times New Roman" pitchFamily="18" charset="0"/>
              </a:rPr>
              <a:t>Discovering the Christian Story</a:t>
            </a:r>
          </a:p>
          <a:p>
            <a:pPr lvl="2" eaLnBrk="0" hangingPunct="0">
              <a:lnSpc>
                <a:spcPct val="90000"/>
              </a:lnSpc>
            </a:pPr>
            <a:r>
              <a:rPr lang="en-US" sz="2000" dirty="0">
                <a:solidFill>
                  <a:schemeClr val="tx1"/>
                </a:solidFill>
                <a:latin typeface="Comic Sans MS" pitchFamily="66" charset="0"/>
                <a:cs typeface="Times New Roman" pitchFamily="18" charset="0"/>
              </a:rPr>
              <a:t>Integrating-Owning the Faith</a:t>
            </a:r>
          </a:p>
          <a:p>
            <a:pPr lvl="2" eaLnBrk="0" hangingPunct="0">
              <a:lnSpc>
                <a:spcPct val="90000"/>
              </a:lnSpc>
            </a:pPr>
            <a:r>
              <a:rPr lang="en-US" sz="2000" dirty="0">
                <a:solidFill>
                  <a:schemeClr val="tx1"/>
                </a:solidFill>
                <a:latin typeface="Comic Sans MS" pitchFamily="66" charset="0"/>
                <a:cs typeface="Times New Roman" pitchFamily="18" charset="0"/>
              </a:rPr>
              <a:t>Responding in Faith</a:t>
            </a:r>
          </a:p>
          <a:p>
            <a:pPr>
              <a:lnSpc>
                <a:spcPct val="80000"/>
              </a:lnSpc>
            </a:pPr>
            <a:endParaRPr lang="en-US" dirty="0"/>
          </a:p>
        </p:txBody>
      </p:sp>
    </p:spTree>
    <p:extLst>
      <p:ext uri="{BB962C8B-B14F-4D97-AF65-F5344CB8AC3E}">
        <p14:creationId xmlns:p14="http://schemas.microsoft.com/office/powerpoint/2010/main" val="1840580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330983" y="350230"/>
            <a:ext cx="8534400" cy="1507067"/>
          </a:xfrm>
        </p:spPr>
        <p:txBody>
          <a:bodyPr>
            <a:normAutofit/>
          </a:bodyPr>
          <a:lstStyle/>
          <a:p>
            <a:pPr eaLnBrk="1" hangingPunct="1"/>
            <a:r>
              <a:rPr lang="en-US" sz="4000" dirty="0" smtClean="0"/>
              <a:t>Directions</a:t>
            </a:r>
          </a:p>
        </p:txBody>
      </p:sp>
      <p:sp>
        <p:nvSpPr>
          <p:cNvPr id="17410" name="Content Placeholder 2"/>
          <p:cNvSpPr>
            <a:spLocks noGrp="1"/>
          </p:cNvSpPr>
          <p:nvPr>
            <p:ph idx="1"/>
          </p:nvPr>
        </p:nvSpPr>
        <p:spPr>
          <a:xfrm>
            <a:off x="1007597" y="2403088"/>
            <a:ext cx="8534400" cy="3615267"/>
          </a:xfrm>
        </p:spPr>
        <p:txBody>
          <a:bodyPr>
            <a:noAutofit/>
          </a:bodyPr>
          <a:lstStyle/>
          <a:p>
            <a:pPr eaLnBrk="1" hangingPunct="1"/>
            <a:r>
              <a:rPr lang="en-US" sz="3000" b="1" dirty="0" smtClean="0">
                <a:solidFill>
                  <a:schemeClr val="tx1"/>
                </a:solidFill>
              </a:rPr>
              <a:t>You have  10 minutes to:</a:t>
            </a:r>
          </a:p>
          <a:p>
            <a:pPr eaLnBrk="1" hangingPunct="1"/>
            <a:r>
              <a:rPr lang="en-US" sz="3000" b="1" dirty="0" smtClean="0">
                <a:solidFill>
                  <a:schemeClr val="tx1"/>
                </a:solidFill>
              </a:rPr>
              <a:t>Using your scripture: come up with a short summary (1 minute in length) – As skit, as poem, as meme, as sound-byte, as rap, as presentation (poster, picture, etc.)</a:t>
            </a:r>
          </a:p>
          <a:p>
            <a:pPr eaLnBrk="1" hangingPunct="1"/>
            <a:r>
              <a:rPr lang="en-US" sz="3000" b="1" dirty="0" smtClean="0">
                <a:solidFill>
                  <a:schemeClr val="tx1"/>
                </a:solidFill>
              </a:rPr>
              <a:t>A Portrait of the relationship between the person who meets Jesus – and Jesus’ response.</a:t>
            </a:r>
          </a:p>
          <a:p>
            <a:pPr eaLnBrk="1" hangingPunct="1"/>
            <a:endParaRPr lang="en-US" sz="3000" b="1" dirty="0" smtClean="0">
              <a:solidFill>
                <a:schemeClr val="tx1"/>
              </a:solidFill>
            </a:endParaRPr>
          </a:p>
          <a:p>
            <a:pPr eaLnBrk="1" hangingPunct="1"/>
            <a:endParaRPr lang="en-US" sz="3000" b="1" dirty="0" smtClean="0">
              <a:solidFill>
                <a:schemeClr val="tx1"/>
              </a:solidFill>
            </a:endParaRPr>
          </a:p>
        </p:txBody>
      </p:sp>
    </p:spTree>
    <p:extLst>
      <p:ext uri="{BB962C8B-B14F-4D97-AF65-F5344CB8AC3E}">
        <p14:creationId xmlns:p14="http://schemas.microsoft.com/office/powerpoint/2010/main" val="1395354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4FF1DF-8AE3-4002-A3B9-FFE0D6F1A638}" type="datetime1">
              <a:rPr lang="en-US"/>
              <a:pPr/>
              <a:t>8/25/2017</a:t>
            </a:fld>
            <a:endParaRPr lang="en-US"/>
          </a:p>
        </p:txBody>
      </p:sp>
      <p:sp>
        <p:nvSpPr>
          <p:cNvPr id="5" name="Slide Number Placeholder 5"/>
          <p:cNvSpPr>
            <a:spLocks noGrp="1"/>
          </p:cNvSpPr>
          <p:nvPr>
            <p:ph type="sldNum" sz="quarter" idx="12"/>
          </p:nvPr>
        </p:nvSpPr>
        <p:spPr/>
        <p:txBody>
          <a:bodyPr/>
          <a:lstStyle/>
          <a:p>
            <a:fld id="{475B60D5-2CB9-47E3-BCEC-2931D7AACAC2}" type="slidenum">
              <a:rPr lang="en-US"/>
              <a:pPr/>
              <a:t>30</a:t>
            </a:fld>
            <a:endParaRPr lang="en-US"/>
          </a:p>
        </p:txBody>
      </p:sp>
      <p:sp>
        <p:nvSpPr>
          <p:cNvPr id="151555" name="Rectangle 3"/>
          <p:cNvSpPr>
            <a:spLocks noGrp="1" noChangeArrowheads="1"/>
          </p:cNvSpPr>
          <p:nvPr>
            <p:ph type="body" idx="1"/>
          </p:nvPr>
        </p:nvSpPr>
        <p:spPr>
          <a:xfrm>
            <a:off x="2206625" y="1066800"/>
            <a:ext cx="7772400" cy="5029200"/>
          </a:xfrm>
        </p:spPr>
        <p:txBody>
          <a:bodyPr>
            <a:normAutofit fontScale="92500" lnSpcReduction="10000"/>
          </a:bodyPr>
          <a:lstStyle/>
          <a:p>
            <a:pPr eaLnBrk="0" hangingPunct="0"/>
            <a:r>
              <a:rPr lang="en-US" sz="3600" dirty="0">
                <a:solidFill>
                  <a:schemeClr val="tx1"/>
                </a:solidFill>
                <a:latin typeface="Comic Sans MS" pitchFamily="66" charset="0"/>
                <a:cs typeface="Times New Roman" pitchFamily="18" charset="0"/>
              </a:rPr>
              <a:t>Shared Christian Praxis</a:t>
            </a:r>
          </a:p>
          <a:p>
            <a:pPr lvl="1" eaLnBrk="0" hangingPunct="0"/>
            <a:r>
              <a:rPr lang="en-US" sz="3200" dirty="0">
                <a:solidFill>
                  <a:schemeClr val="tx1"/>
                </a:solidFill>
                <a:latin typeface="Comic Sans MS" pitchFamily="66" charset="0"/>
                <a:cs typeface="Times New Roman" pitchFamily="18" charset="0"/>
              </a:rPr>
              <a:t>The Session Plan</a:t>
            </a:r>
          </a:p>
          <a:p>
            <a:pPr lvl="2" eaLnBrk="0" hangingPunct="0"/>
            <a:r>
              <a:rPr lang="en-US" sz="2000" dirty="0">
                <a:solidFill>
                  <a:schemeClr val="tx1"/>
                </a:solidFill>
                <a:latin typeface="Comic Sans MS" pitchFamily="66" charset="0"/>
                <a:cs typeface="Times New Roman" pitchFamily="18" charset="0"/>
              </a:rPr>
              <a:t>Focusing Activity</a:t>
            </a:r>
            <a:r>
              <a:rPr lang="en-US" sz="2000" i="1" dirty="0">
                <a:solidFill>
                  <a:schemeClr val="tx1"/>
                </a:solidFill>
                <a:latin typeface="Comic Sans MS" pitchFamily="66" charset="0"/>
                <a:cs typeface="Times New Roman" pitchFamily="18" charset="0"/>
              </a:rPr>
              <a:t> </a:t>
            </a:r>
          </a:p>
          <a:p>
            <a:pPr lvl="2" eaLnBrk="0" hangingPunct="0"/>
            <a:r>
              <a:rPr lang="en-US" sz="2000" dirty="0">
                <a:solidFill>
                  <a:schemeClr val="tx1"/>
                </a:solidFill>
                <a:latin typeface="Comic Sans MS" pitchFamily="66" charset="0"/>
                <a:cs typeface="Times New Roman" pitchFamily="18" charset="0"/>
              </a:rPr>
              <a:t>Naming-Experiencing Life</a:t>
            </a:r>
          </a:p>
          <a:p>
            <a:pPr lvl="2" eaLnBrk="0" hangingPunct="0"/>
            <a:r>
              <a:rPr lang="en-US" sz="2000" dirty="0">
                <a:solidFill>
                  <a:schemeClr val="tx1"/>
                </a:solidFill>
                <a:latin typeface="Comic Sans MS" pitchFamily="66" charset="0"/>
                <a:cs typeface="Times New Roman" pitchFamily="18" charset="0"/>
              </a:rPr>
              <a:t>Reflecting Together:</a:t>
            </a:r>
          </a:p>
          <a:p>
            <a:pPr lvl="2" eaLnBrk="0" hangingPunct="0"/>
            <a:r>
              <a:rPr lang="en-US" sz="2800" dirty="0">
                <a:solidFill>
                  <a:schemeClr val="tx1"/>
                </a:solidFill>
                <a:latin typeface="Comic Sans MS" pitchFamily="66" charset="0"/>
                <a:cs typeface="Times New Roman" pitchFamily="18" charset="0"/>
              </a:rPr>
              <a:t>Discovering the Christian Story:</a:t>
            </a:r>
            <a:r>
              <a:rPr lang="en-US" sz="2000" dirty="0">
                <a:solidFill>
                  <a:schemeClr val="tx1"/>
                </a:solidFill>
                <a:latin typeface="Comic Sans MS" pitchFamily="66" charset="0"/>
                <a:cs typeface="Times New Roman" pitchFamily="18" charset="0"/>
              </a:rPr>
              <a:t>  </a:t>
            </a:r>
            <a:r>
              <a:rPr lang="en-US" sz="2800" i="1" dirty="0">
                <a:solidFill>
                  <a:srgbClr val="FFFF66"/>
                </a:solidFill>
                <a:latin typeface="Comic Sans MS" pitchFamily="66" charset="0"/>
                <a:cs typeface="Times New Roman" pitchFamily="18" charset="0"/>
              </a:rPr>
              <a:t>The teaching part. Tell, witness, imaginatively present the church’s teaching on the topic.</a:t>
            </a:r>
            <a:endParaRPr lang="en-US" sz="2000" dirty="0">
              <a:solidFill>
                <a:schemeClr val="tx1"/>
              </a:solidFill>
              <a:latin typeface="Comic Sans MS" pitchFamily="66" charset="0"/>
              <a:cs typeface="Times New Roman" pitchFamily="18" charset="0"/>
            </a:endParaRPr>
          </a:p>
          <a:p>
            <a:pPr lvl="2" eaLnBrk="0" hangingPunct="0"/>
            <a:r>
              <a:rPr lang="en-US" sz="2000" dirty="0">
                <a:solidFill>
                  <a:schemeClr val="tx1"/>
                </a:solidFill>
                <a:latin typeface="Comic Sans MS" pitchFamily="66" charset="0"/>
                <a:cs typeface="Times New Roman" pitchFamily="18" charset="0"/>
              </a:rPr>
              <a:t>Integrating-Owning the Faith</a:t>
            </a:r>
          </a:p>
          <a:p>
            <a:pPr lvl="2" eaLnBrk="0" hangingPunct="0"/>
            <a:r>
              <a:rPr lang="en-US" sz="2000" dirty="0">
                <a:solidFill>
                  <a:schemeClr val="tx1"/>
                </a:solidFill>
                <a:latin typeface="Comic Sans MS" pitchFamily="66" charset="0"/>
                <a:cs typeface="Times New Roman" pitchFamily="18" charset="0"/>
              </a:rPr>
              <a:t>Responding in Faith</a:t>
            </a:r>
          </a:p>
          <a:p>
            <a:endParaRPr lang="en-US" dirty="0">
              <a:solidFill>
                <a:schemeClr val="tx1"/>
              </a:solidFill>
            </a:endParaRPr>
          </a:p>
        </p:txBody>
      </p:sp>
    </p:spTree>
    <p:extLst>
      <p:ext uri="{BB962C8B-B14F-4D97-AF65-F5344CB8AC3E}">
        <p14:creationId xmlns:p14="http://schemas.microsoft.com/office/powerpoint/2010/main" val="1944824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AAB63E-0AD0-45B9-902D-ED7B488992E2}" type="datetime1">
              <a:rPr lang="en-US"/>
              <a:pPr/>
              <a:t>8/25/2017</a:t>
            </a:fld>
            <a:endParaRPr lang="en-US"/>
          </a:p>
        </p:txBody>
      </p:sp>
      <p:sp>
        <p:nvSpPr>
          <p:cNvPr id="5" name="Slide Number Placeholder 5"/>
          <p:cNvSpPr>
            <a:spLocks noGrp="1"/>
          </p:cNvSpPr>
          <p:nvPr>
            <p:ph type="sldNum" sz="quarter" idx="12"/>
          </p:nvPr>
        </p:nvSpPr>
        <p:spPr/>
        <p:txBody>
          <a:bodyPr/>
          <a:lstStyle/>
          <a:p>
            <a:fld id="{CF54B68A-4CD6-4661-AEEE-86A729C81F73}" type="slidenum">
              <a:rPr lang="en-US"/>
              <a:pPr/>
              <a:t>31</a:t>
            </a:fld>
            <a:endParaRPr lang="en-US"/>
          </a:p>
        </p:txBody>
      </p:sp>
      <p:sp>
        <p:nvSpPr>
          <p:cNvPr id="152579" name="Rectangle 3"/>
          <p:cNvSpPr>
            <a:spLocks noGrp="1" noChangeArrowheads="1"/>
          </p:cNvSpPr>
          <p:nvPr>
            <p:ph type="body" idx="1"/>
          </p:nvPr>
        </p:nvSpPr>
        <p:spPr>
          <a:xfrm>
            <a:off x="2206625" y="1066800"/>
            <a:ext cx="7772400" cy="5029200"/>
          </a:xfrm>
        </p:spPr>
        <p:txBody>
          <a:bodyPr>
            <a:normAutofit fontScale="92500" lnSpcReduction="10000"/>
          </a:bodyPr>
          <a:lstStyle/>
          <a:p>
            <a:pPr eaLnBrk="0" hangingPunct="0"/>
            <a:r>
              <a:rPr lang="en-US" sz="3600" dirty="0">
                <a:solidFill>
                  <a:schemeClr val="tx1"/>
                </a:solidFill>
                <a:latin typeface="Comic Sans MS" pitchFamily="66" charset="0"/>
                <a:cs typeface="Times New Roman" pitchFamily="18" charset="0"/>
              </a:rPr>
              <a:t>Shared Christian Praxis</a:t>
            </a:r>
          </a:p>
          <a:p>
            <a:pPr lvl="1" eaLnBrk="0" hangingPunct="0"/>
            <a:r>
              <a:rPr lang="en-US" sz="3200" dirty="0">
                <a:solidFill>
                  <a:schemeClr val="tx1"/>
                </a:solidFill>
                <a:latin typeface="Comic Sans MS" pitchFamily="66" charset="0"/>
                <a:cs typeface="Times New Roman" pitchFamily="18" charset="0"/>
              </a:rPr>
              <a:t>The Session Plan</a:t>
            </a:r>
          </a:p>
          <a:p>
            <a:pPr lvl="2" eaLnBrk="0" hangingPunct="0"/>
            <a:r>
              <a:rPr lang="en-US" sz="2000" dirty="0">
                <a:solidFill>
                  <a:schemeClr val="tx1"/>
                </a:solidFill>
                <a:latin typeface="Comic Sans MS" pitchFamily="66" charset="0"/>
                <a:cs typeface="Times New Roman" pitchFamily="18" charset="0"/>
              </a:rPr>
              <a:t>Focusing Activity</a:t>
            </a:r>
            <a:r>
              <a:rPr lang="en-US" sz="2000" i="1" dirty="0">
                <a:solidFill>
                  <a:schemeClr val="tx1"/>
                </a:solidFill>
                <a:latin typeface="Comic Sans MS" pitchFamily="66" charset="0"/>
                <a:cs typeface="Times New Roman" pitchFamily="18" charset="0"/>
              </a:rPr>
              <a:t> </a:t>
            </a:r>
          </a:p>
          <a:p>
            <a:pPr lvl="2" eaLnBrk="0" hangingPunct="0"/>
            <a:r>
              <a:rPr lang="en-US" sz="2000" dirty="0">
                <a:solidFill>
                  <a:schemeClr val="tx1"/>
                </a:solidFill>
                <a:latin typeface="Comic Sans MS" pitchFamily="66" charset="0"/>
                <a:cs typeface="Times New Roman" pitchFamily="18" charset="0"/>
              </a:rPr>
              <a:t>Experiencing Life</a:t>
            </a:r>
          </a:p>
          <a:p>
            <a:pPr lvl="2" eaLnBrk="0" hangingPunct="0"/>
            <a:r>
              <a:rPr lang="en-US" sz="2000" dirty="0">
                <a:solidFill>
                  <a:schemeClr val="tx1"/>
                </a:solidFill>
                <a:latin typeface="Comic Sans MS" pitchFamily="66" charset="0"/>
                <a:cs typeface="Times New Roman" pitchFamily="18" charset="0"/>
              </a:rPr>
              <a:t>Reflecting Together </a:t>
            </a:r>
          </a:p>
          <a:p>
            <a:pPr lvl="2" eaLnBrk="0" hangingPunct="0">
              <a:lnSpc>
                <a:spcPct val="90000"/>
              </a:lnSpc>
            </a:pPr>
            <a:r>
              <a:rPr lang="en-US" sz="2000" dirty="0">
                <a:solidFill>
                  <a:schemeClr val="tx1"/>
                </a:solidFill>
                <a:latin typeface="Comic Sans MS" pitchFamily="66" charset="0"/>
                <a:cs typeface="Times New Roman" pitchFamily="18" charset="0"/>
              </a:rPr>
              <a:t>Discovering the Christian Story</a:t>
            </a:r>
          </a:p>
          <a:p>
            <a:pPr lvl="2" eaLnBrk="0" hangingPunct="0"/>
            <a:r>
              <a:rPr lang="en-US" sz="2800" dirty="0">
                <a:solidFill>
                  <a:schemeClr val="tx1"/>
                </a:solidFill>
                <a:latin typeface="Comic Sans MS" pitchFamily="66" charset="0"/>
                <a:cs typeface="Times New Roman" pitchFamily="18" charset="0"/>
              </a:rPr>
              <a:t>Integrating-Owning the Faith: </a:t>
            </a:r>
            <a:r>
              <a:rPr lang="en-US" sz="2800" i="1" dirty="0">
                <a:solidFill>
                  <a:srgbClr val="FFFF66"/>
                </a:solidFill>
                <a:latin typeface="Comic Sans MS" pitchFamily="66" charset="0"/>
                <a:cs typeface="Times New Roman" pitchFamily="18" charset="0"/>
              </a:rPr>
              <a:t>The role play, discussion, activity which helps the students to believe this topic is also a part of </a:t>
            </a:r>
            <a:r>
              <a:rPr lang="en-US" sz="3200" i="1" dirty="0">
                <a:solidFill>
                  <a:srgbClr val="FFFF66"/>
                </a:solidFill>
                <a:latin typeface="Comic Sans MS" pitchFamily="66" charset="0"/>
                <a:cs typeface="Times New Roman" pitchFamily="18" charset="0"/>
              </a:rPr>
              <a:t>their</a:t>
            </a:r>
            <a:r>
              <a:rPr lang="en-US" sz="2800" i="1" dirty="0">
                <a:solidFill>
                  <a:srgbClr val="FFFF66"/>
                </a:solidFill>
                <a:latin typeface="Comic Sans MS" pitchFamily="66" charset="0"/>
                <a:cs typeface="Times New Roman" pitchFamily="18" charset="0"/>
              </a:rPr>
              <a:t> faith journey.</a:t>
            </a:r>
            <a:endParaRPr lang="en-US" sz="2000" dirty="0">
              <a:latin typeface="Comic Sans MS" pitchFamily="66" charset="0"/>
              <a:cs typeface="Times New Roman" pitchFamily="18" charset="0"/>
            </a:endParaRPr>
          </a:p>
          <a:p>
            <a:pPr lvl="2" eaLnBrk="0" hangingPunct="0"/>
            <a:r>
              <a:rPr lang="en-US" sz="2000" dirty="0">
                <a:solidFill>
                  <a:schemeClr val="tx1"/>
                </a:solidFill>
                <a:latin typeface="Comic Sans MS" pitchFamily="66" charset="0"/>
                <a:cs typeface="Times New Roman" pitchFamily="18" charset="0"/>
              </a:rPr>
              <a:t>Responding in Faith</a:t>
            </a:r>
          </a:p>
          <a:p>
            <a:endParaRPr lang="en-US" dirty="0"/>
          </a:p>
        </p:txBody>
      </p:sp>
    </p:spTree>
    <p:extLst>
      <p:ext uri="{BB962C8B-B14F-4D97-AF65-F5344CB8AC3E}">
        <p14:creationId xmlns:p14="http://schemas.microsoft.com/office/powerpoint/2010/main" val="3990138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E8F1EA-8172-4A95-8927-0529AFFA9476}" type="datetime1">
              <a:rPr lang="en-US"/>
              <a:pPr/>
              <a:t>8/25/2017</a:t>
            </a:fld>
            <a:endParaRPr lang="en-US"/>
          </a:p>
        </p:txBody>
      </p:sp>
      <p:sp>
        <p:nvSpPr>
          <p:cNvPr id="5" name="Slide Number Placeholder 5"/>
          <p:cNvSpPr>
            <a:spLocks noGrp="1"/>
          </p:cNvSpPr>
          <p:nvPr>
            <p:ph type="sldNum" sz="quarter" idx="12"/>
          </p:nvPr>
        </p:nvSpPr>
        <p:spPr/>
        <p:txBody>
          <a:bodyPr/>
          <a:lstStyle/>
          <a:p>
            <a:fld id="{BF19C868-4224-49FC-9D8F-7DFC855AF0CF}" type="slidenum">
              <a:rPr lang="en-US"/>
              <a:pPr/>
              <a:t>32</a:t>
            </a:fld>
            <a:endParaRPr lang="en-US"/>
          </a:p>
        </p:txBody>
      </p:sp>
      <p:sp>
        <p:nvSpPr>
          <p:cNvPr id="153603" name="Rectangle 3"/>
          <p:cNvSpPr>
            <a:spLocks noGrp="1" noChangeArrowheads="1"/>
          </p:cNvSpPr>
          <p:nvPr>
            <p:ph type="body" idx="1"/>
          </p:nvPr>
        </p:nvSpPr>
        <p:spPr>
          <a:xfrm>
            <a:off x="2206625" y="1066800"/>
            <a:ext cx="7772400" cy="5029200"/>
          </a:xfrm>
        </p:spPr>
        <p:txBody>
          <a:bodyPr/>
          <a:lstStyle/>
          <a:p>
            <a:pPr eaLnBrk="0" hangingPunct="0"/>
            <a:r>
              <a:rPr lang="en-US" sz="3600" dirty="0">
                <a:solidFill>
                  <a:schemeClr val="tx1"/>
                </a:solidFill>
                <a:latin typeface="Comic Sans MS" pitchFamily="66" charset="0"/>
                <a:cs typeface="Times New Roman" pitchFamily="18" charset="0"/>
              </a:rPr>
              <a:t>Shared Christian Praxis</a:t>
            </a:r>
          </a:p>
          <a:p>
            <a:pPr lvl="1" eaLnBrk="0" hangingPunct="0"/>
            <a:r>
              <a:rPr lang="en-US" sz="3200" dirty="0">
                <a:solidFill>
                  <a:schemeClr val="tx1"/>
                </a:solidFill>
                <a:latin typeface="Comic Sans MS" pitchFamily="66" charset="0"/>
                <a:cs typeface="Times New Roman" pitchFamily="18" charset="0"/>
              </a:rPr>
              <a:t>The Session Plan</a:t>
            </a:r>
          </a:p>
          <a:p>
            <a:pPr lvl="2" eaLnBrk="0" hangingPunct="0"/>
            <a:r>
              <a:rPr lang="en-US" sz="2000" dirty="0">
                <a:solidFill>
                  <a:schemeClr val="tx1"/>
                </a:solidFill>
                <a:latin typeface="Comic Sans MS" pitchFamily="66" charset="0"/>
                <a:cs typeface="Times New Roman" pitchFamily="18" charset="0"/>
              </a:rPr>
              <a:t>Focusing Activity</a:t>
            </a:r>
            <a:r>
              <a:rPr lang="en-US" sz="2000" i="1" dirty="0">
                <a:solidFill>
                  <a:schemeClr val="tx1"/>
                </a:solidFill>
                <a:latin typeface="Comic Sans MS" pitchFamily="66" charset="0"/>
                <a:cs typeface="Times New Roman" pitchFamily="18" charset="0"/>
              </a:rPr>
              <a:t> </a:t>
            </a:r>
          </a:p>
          <a:p>
            <a:pPr lvl="2" eaLnBrk="0" hangingPunct="0"/>
            <a:r>
              <a:rPr lang="en-US" sz="2000" dirty="0">
                <a:solidFill>
                  <a:schemeClr val="tx1"/>
                </a:solidFill>
                <a:latin typeface="Comic Sans MS" pitchFamily="66" charset="0"/>
                <a:cs typeface="Times New Roman" pitchFamily="18" charset="0"/>
              </a:rPr>
              <a:t>Naming-Experiencing Life</a:t>
            </a:r>
          </a:p>
          <a:p>
            <a:pPr lvl="2" eaLnBrk="0" hangingPunct="0"/>
            <a:r>
              <a:rPr lang="en-US" sz="2000" dirty="0">
                <a:solidFill>
                  <a:schemeClr val="tx1"/>
                </a:solidFill>
                <a:latin typeface="Comic Sans MS" pitchFamily="66" charset="0"/>
                <a:cs typeface="Times New Roman" pitchFamily="18" charset="0"/>
              </a:rPr>
              <a:t>Reflecting Together </a:t>
            </a:r>
          </a:p>
          <a:p>
            <a:pPr lvl="2" eaLnBrk="0" hangingPunct="0">
              <a:lnSpc>
                <a:spcPct val="90000"/>
              </a:lnSpc>
            </a:pPr>
            <a:r>
              <a:rPr lang="en-US" sz="2000" dirty="0">
                <a:solidFill>
                  <a:schemeClr val="tx1"/>
                </a:solidFill>
                <a:latin typeface="Comic Sans MS" pitchFamily="66" charset="0"/>
                <a:cs typeface="Times New Roman" pitchFamily="18" charset="0"/>
              </a:rPr>
              <a:t>Discovering the Christian Story</a:t>
            </a:r>
          </a:p>
          <a:p>
            <a:pPr lvl="2" eaLnBrk="0" hangingPunct="0"/>
            <a:r>
              <a:rPr lang="en-US" sz="2000" dirty="0">
                <a:solidFill>
                  <a:schemeClr val="tx1"/>
                </a:solidFill>
                <a:latin typeface="Comic Sans MS" pitchFamily="66" charset="0"/>
                <a:cs typeface="Times New Roman" pitchFamily="18" charset="0"/>
              </a:rPr>
              <a:t>Integrating-Owning the Faith</a:t>
            </a:r>
          </a:p>
          <a:p>
            <a:pPr lvl="2" eaLnBrk="0" hangingPunct="0"/>
            <a:r>
              <a:rPr lang="en-US" dirty="0">
                <a:solidFill>
                  <a:schemeClr val="tx1"/>
                </a:solidFill>
                <a:latin typeface="Comic Sans MS" pitchFamily="66" charset="0"/>
                <a:cs typeface="Times New Roman" pitchFamily="18" charset="0"/>
              </a:rPr>
              <a:t>Responding in Faith:</a:t>
            </a:r>
            <a:r>
              <a:rPr lang="en-US" dirty="0">
                <a:latin typeface="Comic Sans MS" pitchFamily="66" charset="0"/>
                <a:cs typeface="Times New Roman" pitchFamily="18" charset="0"/>
              </a:rPr>
              <a:t> </a:t>
            </a:r>
            <a:r>
              <a:rPr lang="en-US" i="1" dirty="0" smtClean="0">
                <a:solidFill>
                  <a:srgbClr val="FFFF66"/>
                </a:solidFill>
                <a:latin typeface="Comic Sans MS" pitchFamily="66" charset="0"/>
                <a:cs typeface="Times New Roman" pitchFamily="18" charset="0"/>
              </a:rPr>
              <a:t>In light of the learning experience, how will participants be challenged to decide  what action to take (socially, personally, interpersonally) What is their response? How will the participant live differently? </a:t>
            </a:r>
            <a:endParaRPr lang="en-US" dirty="0">
              <a:latin typeface="Comic Sans MS" pitchFamily="66" charset="0"/>
              <a:cs typeface="Times New Roman" pitchFamily="18" charset="0"/>
            </a:endParaRPr>
          </a:p>
          <a:p>
            <a:endParaRPr lang="en-US" sz="2400" dirty="0"/>
          </a:p>
        </p:txBody>
      </p:sp>
    </p:spTree>
    <p:extLst>
      <p:ext uri="{BB962C8B-B14F-4D97-AF65-F5344CB8AC3E}">
        <p14:creationId xmlns:p14="http://schemas.microsoft.com/office/powerpoint/2010/main" val="131313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227012" y="347133"/>
            <a:ext cx="11431588" cy="1507067"/>
          </a:xfrm>
        </p:spPr>
        <p:txBody>
          <a:bodyPr>
            <a:normAutofit fontScale="90000"/>
          </a:bodyPr>
          <a:lstStyle/>
          <a:p>
            <a:pPr eaLnBrk="1" hangingPunct="1"/>
            <a:r>
              <a:rPr lang="en-US" altLang="en-US" sz="5400" dirty="0" smtClean="0">
                <a:latin typeface="Comic Sans MS" panose="030F0702030302020204" pitchFamily="66" charset="0"/>
                <a:ea typeface="ＭＳ Ｐゴシック" panose="020B0600070205080204" pitchFamily="34" charset="-128"/>
                <a:cs typeface="Times New Roman" panose="02020603050405020304" pitchFamily="18" charset="0"/>
              </a:rPr>
              <a:t>Sample Shared </a:t>
            </a:r>
            <a:r>
              <a:rPr lang="en-US" altLang="en-US" sz="5400" dirty="0">
                <a:latin typeface="Comic Sans MS" panose="030F0702030302020204" pitchFamily="66" charset="0"/>
                <a:ea typeface="ＭＳ Ｐゴシック" panose="020B0600070205080204" pitchFamily="34" charset="-128"/>
                <a:cs typeface="Times New Roman" panose="02020603050405020304" pitchFamily="18" charset="0"/>
              </a:rPr>
              <a:t>Christian Praxis</a:t>
            </a:r>
          </a:p>
        </p:txBody>
      </p:sp>
      <p:sp>
        <p:nvSpPr>
          <p:cNvPr id="67589" name="Rectangle 3"/>
          <p:cNvSpPr>
            <a:spLocks noGrp="1" noChangeArrowheads="1"/>
          </p:cNvSpPr>
          <p:nvPr>
            <p:ph idx="1"/>
          </p:nvPr>
        </p:nvSpPr>
        <p:spPr>
          <a:xfrm>
            <a:off x="319593" y="2633133"/>
            <a:ext cx="8534400" cy="3615267"/>
          </a:xfrm>
        </p:spPr>
        <p:txBody>
          <a:bodyPr>
            <a:normAutofit lnSpcReduction="10000"/>
          </a:bodyPr>
          <a:lstStyle/>
          <a:p>
            <a:pPr lvl="1"/>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Main Idea of Session:  </a:t>
            </a:r>
            <a:endParaRPr lang="en-US" altLang="en-US" sz="3200"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endParaRPr>
          </a:p>
          <a:p>
            <a:pPr lvl="1"/>
            <a:r>
              <a:rPr lang="en-US" altLang="en-US" b="1" i="1" dirty="0" smtClean="0">
                <a:solidFill>
                  <a:srgbClr val="FFFF00"/>
                </a:solidFill>
                <a:latin typeface="Comic Sans MS" panose="030F0702030302020204" pitchFamily="66" charset="0"/>
                <a:ea typeface="ＭＳ Ｐゴシック" panose="020B0600070205080204" pitchFamily="34" charset="-128"/>
                <a:cs typeface="Times New Roman" panose="02020603050405020304" pitchFamily="18" charset="0"/>
              </a:rPr>
              <a:t>To share an overview of the Liturgical                                   Calendar of our Church</a:t>
            </a:r>
          </a:p>
          <a:p>
            <a:pPr lvl="1"/>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Learning Objectives</a:t>
            </a:r>
          </a:p>
          <a:p>
            <a:pPr lvl="2"/>
            <a:r>
              <a:rPr lang="en-US" altLang="en-US" sz="28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Trusting:  </a:t>
            </a:r>
            <a:r>
              <a:rPr lang="en-US" altLang="en-US" sz="2800" i="1"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  </a:t>
            </a:r>
          </a:p>
          <a:p>
            <a:pPr lvl="2"/>
            <a:r>
              <a:rPr lang="en-US" altLang="en-US" sz="28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Believing</a:t>
            </a:r>
          </a:p>
          <a:p>
            <a:pPr lvl="2"/>
            <a:r>
              <a:rPr lang="en-US" altLang="en-US" sz="28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Doing</a:t>
            </a:r>
          </a:p>
          <a:p>
            <a:pPr eaLnBrk="1" hangingPunct="1"/>
            <a:endParaRPr lang="en-US" altLang="en-US" dirty="0" smtClean="0">
              <a:solidFill>
                <a:schemeClr val="tx1"/>
              </a:solidFill>
              <a:ea typeface="ＭＳ Ｐゴシック" panose="020B0600070205080204" pitchFamily="34" charset="-128"/>
            </a:endParaRPr>
          </a:p>
        </p:txBody>
      </p:sp>
      <p:sp>
        <p:nvSpPr>
          <p:cNvPr id="67586"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53B8E2E-77DB-4343-A678-AEEA48D6A49B}" type="datetime1">
              <a:rPr lang="en-US" altLang="en-US" sz="1200">
                <a:solidFill>
                  <a:srgbClr val="045C75"/>
                </a:solidFill>
              </a:rPr>
              <a:pPr eaLnBrk="1" hangingPunct="1"/>
              <a:t>8/25/2017</a:t>
            </a:fld>
            <a:endParaRPr lang="en-US" altLang="en-US" sz="1200">
              <a:solidFill>
                <a:srgbClr val="045C75"/>
              </a:solidFill>
            </a:endParaRPr>
          </a:p>
        </p:txBody>
      </p:sp>
      <p:sp>
        <p:nvSpPr>
          <p:cNvPr id="67587"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fld id="{CA63E542-4D54-4C09-B099-4EE6743A9150}" type="slidenum">
              <a:rPr lang="en-US" altLang="en-US"/>
              <a:pPr lvl="1" eaLnBrk="1" hangingPunct="1"/>
              <a:t>33</a:t>
            </a:fld>
            <a:endParaRPr lang="en-US" altLang="en-US"/>
          </a:p>
        </p:txBody>
      </p:sp>
      <p:pic>
        <p:nvPicPr>
          <p:cNvPr id="3074" name="Picture 2" descr="https://carinyademaria.files.wordpress.com/2014/10/2015-year-of-gr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675" y="1318449"/>
            <a:ext cx="4795777" cy="47957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76630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255229-512E-4C2C-91A8-DDE338346290}" type="datetime1">
              <a:rPr lang="en-US"/>
              <a:pPr/>
              <a:t>8/25/2017</a:t>
            </a:fld>
            <a:endParaRPr lang="en-US"/>
          </a:p>
        </p:txBody>
      </p:sp>
      <p:sp>
        <p:nvSpPr>
          <p:cNvPr id="5" name="Slide Number Placeholder 5"/>
          <p:cNvSpPr>
            <a:spLocks noGrp="1"/>
          </p:cNvSpPr>
          <p:nvPr>
            <p:ph type="sldNum" sz="quarter" idx="12"/>
          </p:nvPr>
        </p:nvSpPr>
        <p:spPr/>
        <p:txBody>
          <a:bodyPr/>
          <a:lstStyle/>
          <a:p>
            <a:pPr lvl="1"/>
            <a:fld id="{FA11DCF0-29D1-4551-8030-FB151EACCCD5}" type="slidenum">
              <a:rPr lang="en-US"/>
              <a:pPr lvl="1"/>
              <a:t>34</a:t>
            </a:fld>
            <a:endParaRPr lang="en-US">
              <a:latin typeface="Times New Roman" pitchFamily="18" charset="0"/>
            </a:endParaRPr>
          </a:p>
        </p:txBody>
      </p:sp>
      <p:sp>
        <p:nvSpPr>
          <p:cNvPr id="115714" name="Rectangle 2"/>
          <p:cNvSpPr>
            <a:spLocks noGrp="1" noChangeArrowheads="1"/>
          </p:cNvSpPr>
          <p:nvPr>
            <p:ph type="title"/>
          </p:nvPr>
        </p:nvSpPr>
        <p:spPr>
          <a:xfrm>
            <a:off x="1" y="0"/>
            <a:ext cx="12107118" cy="1447800"/>
          </a:xfrm>
        </p:spPr>
        <p:txBody>
          <a:bodyPr>
            <a:normAutofit fontScale="90000"/>
          </a:bodyPr>
          <a:lstStyle/>
          <a:p>
            <a:r>
              <a:rPr lang="en-US" sz="4800" dirty="0">
                <a:latin typeface="Comic Sans MS" pitchFamily="66" charset="0"/>
                <a:cs typeface="Times New Roman" pitchFamily="18" charset="0"/>
              </a:rPr>
              <a:t>Sample </a:t>
            </a:r>
            <a:br>
              <a:rPr lang="en-US" sz="4800" dirty="0">
                <a:latin typeface="Comic Sans MS" pitchFamily="66" charset="0"/>
                <a:cs typeface="Times New Roman" pitchFamily="18" charset="0"/>
              </a:rPr>
            </a:br>
            <a:r>
              <a:rPr lang="en-US" sz="4800" dirty="0">
                <a:latin typeface="Comic Sans MS" pitchFamily="66" charset="0"/>
                <a:cs typeface="Times New Roman" pitchFamily="18" charset="0"/>
              </a:rPr>
              <a:t>Shared Christian Praxis</a:t>
            </a:r>
          </a:p>
        </p:txBody>
      </p:sp>
      <p:sp>
        <p:nvSpPr>
          <p:cNvPr id="115715" name="Rectangle 3"/>
          <p:cNvSpPr>
            <a:spLocks noGrp="1" noChangeArrowheads="1"/>
          </p:cNvSpPr>
          <p:nvPr>
            <p:ph type="body" idx="1"/>
          </p:nvPr>
        </p:nvSpPr>
        <p:spPr>
          <a:xfrm>
            <a:off x="2206625" y="1371600"/>
            <a:ext cx="7772400" cy="4724400"/>
          </a:xfrm>
        </p:spPr>
        <p:txBody>
          <a:bodyPr/>
          <a:lstStyle/>
          <a:p>
            <a:pPr lvl="1" eaLnBrk="0" hangingPunct="0"/>
            <a:r>
              <a:rPr lang="en-US" sz="3200" dirty="0">
                <a:solidFill>
                  <a:schemeClr val="tx1"/>
                </a:solidFill>
                <a:latin typeface="Comic Sans MS" pitchFamily="66" charset="0"/>
                <a:cs typeface="Times New Roman" pitchFamily="18" charset="0"/>
              </a:rPr>
              <a:t>Main Idea of Session:  </a:t>
            </a:r>
            <a:r>
              <a:rPr lang="en-US" i="1" dirty="0">
                <a:solidFill>
                  <a:srgbClr val="FFFF66"/>
                </a:solidFill>
                <a:latin typeface="Comic Sans MS" pitchFamily="66" charset="0"/>
                <a:cs typeface="Times New Roman" pitchFamily="18" charset="0"/>
              </a:rPr>
              <a:t>Students will understand the ebb and flow of the liturgical year.  </a:t>
            </a:r>
          </a:p>
          <a:p>
            <a:pPr lvl="1" eaLnBrk="0" hangingPunct="0"/>
            <a:r>
              <a:rPr lang="en-US" sz="3200" dirty="0">
                <a:solidFill>
                  <a:schemeClr val="tx1"/>
                </a:solidFill>
                <a:latin typeface="Comic Sans MS" pitchFamily="66" charset="0"/>
                <a:cs typeface="Times New Roman" pitchFamily="18" charset="0"/>
              </a:rPr>
              <a:t>Learning Objectives</a:t>
            </a:r>
          </a:p>
          <a:p>
            <a:pPr lvl="2" eaLnBrk="0" hangingPunct="0"/>
            <a:r>
              <a:rPr lang="en-US" sz="2800" dirty="0">
                <a:solidFill>
                  <a:schemeClr val="tx1"/>
                </a:solidFill>
                <a:latin typeface="Comic Sans MS" pitchFamily="66" charset="0"/>
                <a:cs typeface="Times New Roman" pitchFamily="18" charset="0"/>
              </a:rPr>
              <a:t>Trusting:</a:t>
            </a:r>
          </a:p>
          <a:p>
            <a:pPr lvl="2" eaLnBrk="0" hangingPunct="0"/>
            <a:r>
              <a:rPr lang="en-US" sz="2800" dirty="0">
                <a:solidFill>
                  <a:schemeClr val="tx1"/>
                </a:solidFill>
                <a:latin typeface="Comic Sans MS" pitchFamily="66" charset="0"/>
                <a:cs typeface="Times New Roman" pitchFamily="18" charset="0"/>
              </a:rPr>
              <a:t>Believing</a:t>
            </a:r>
          </a:p>
          <a:p>
            <a:pPr lvl="2" eaLnBrk="0" hangingPunct="0"/>
            <a:r>
              <a:rPr lang="en-US" sz="2800" dirty="0">
                <a:solidFill>
                  <a:schemeClr val="tx1"/>
                </a:solidFill>
                <a:latin typeface="Comic Sans MS" pitchFamily="66" charset="0"/>
                <a:cs typeface="Times New Roman" pitchFamily="18" charset="0"/>
              </a:rPr>
              <a:t>Doing</a:t>
            </a:r>
          </a:p>
          <a:p>
            <a:endParaRPr lang="en-US" dirty="0"/>
          </a:p>
        </p:txBody>
      </p:sp>
    </p:spTree>
    <p:extLst>
      <p:ext uri="{BB962C8B-B14F-4D97-AF65-F5344CB8AC3E}">
        <p14:creationId xmlns:p14="http://schemas.microsoft.com/office/powerpoint/2010/main" val="2246969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AF603B-3DF5-4BE7-A06B-5304C7376160}" type="datetime1">
              <a:rPr lang="en-US"/>
              <a:pPr/>
              <a:t>8/25/2017</a:t>
            </a:fld>
            <a:endParaRPr lang="en-US"/>
          </a:p>
        </p:txBody>
      </p:sp>
      <p:sp>
        <p:nvSpPr>
          <p:cNvPr id="5" name="Slide Number Placeholder 5"/>
          <p:cNvSpPr>
            <a:spLocks noGrp="1"/>
          </p:cNvSpPr>
          <p:nvPr>
            <p:ph type="sldNum" sz="quarter" idx="12"/>
          </p:nvPr>
        </p:nvSpPr>
        <p:spPr/>
        <p:txBody>
          <a:bodyPr/>
          <a:lstStyle/>
          <a:p>
            <a:pPr lvl="1"/>
            <a:fld id="{E8F25E21-FB43-444C-9E54-A52F9E3F0E00}" type="slidenum">
              <a:rPr lang="en-US"/>
              <a:pPr lvl="1"/>
              <a:t>35</a:t>
            </a:fld>
            <a:endParaRPr lang="en-US">
              <a:latin typeface="Times New Roman" pitchFamily="18" charset="0"/>
            </a:endParaRPr>
          </a:p>
        </p:txBody>
      </p:sp>
      <p:sp>
        <p:nvSpPr>
          <p:cNvPr id="120835" name="Rectangle 3"/>
          <p:cNvSpPr>
            <a:spLocks noGrp="1" noChangeArrowheads="1"/>
          </p:cNvSpPr>
          <p:nvPr>
            <p:ph type="body" idx="1"/>
          </p:nvPr>
        </p:nvSpPr>
        <p:spPr>
          <a:xfrm>
            <a:off x="2206625" y="914400"/>
            <a:ext cx="7772400" cy="5181600"/>
          </a:xfrm>
        </p:spPr>
        <p:txBody>
          <a:bodyPr/>
          <a:lstStyle/>
          <a:p>
            <a:pPr lvl="1" eaLnBrk="0" hangingPunct="0"/>
            <a:r>
              <a:rPr lang="en-US" sz="3200" dirty="0">
                <a:solidFill>
                  <a:schemeClr val="tx1"/>
                </a:solidFill>
                <a:latin typeface="Comic Sans MS" pitchFamily="66" charset="0"/>
                <a:cs typeface="Times New Roman" pitchFamily="18" charset="0"/>
              </a:rPr>
              <a:t>Main Idea of Session:  Learning Objectives</a:t>
            </a:r>
          </a:p>
          <a:p>
            <a:pPr lvl="2" eaLnBrk="0" hangingPunct="0"/>
            <a:r>
              <a:rPr lang="en-US" sz="2800" dirty="0">
                <a:solidFill>
                  <a:schemeClr val="tx1"/>
                </a:solidFill>
                <a:latin typeface="Comic Sans MS" pitchFamily="66" charset="0"/>
                <a:cs typeface="Times New Roman" pitchFamily="18" charset="0"/>
              </a:rPr>
              <a:t>Trusting: </a:t>
            </a:r>
            <a:r>
              <a:rPr lang="en-US" i="1" dirty="0" smtClean="0">
                <a:solidFill>
                  <a:srgbClr val="FFFF66"/>
                </a:solidFill>
                <a:latin typeface="Comic Sans MS" pitchFamily="66" charset="0"/>
                <a:cs typeface="Times New Roman" pitchFamily="18" charset="0"/>
              </a:rPr>
              <a:t>By </a:t>
            </a:r>
            <a:r>
              <a:rPr lang="en-US" i="1" dirty="0">
                <a:solidFill>
                  <a:srgbClr val="FFFF66"/>
                </a:solidFill>
                <a:latin typeface="Comic Sans MS" pitchFamily="66" charset="0"/>
                <a:cs typeface="Times New Roman" pitchFamily="18" charset="0"/>
              </a:rPr>
              <a:t>the end of the session students will </a:t>
            </a:r>
            <a:r>
              <a:rPr lang="en-US" i="1" dirty="0" smtClean="0">
                <a:solidFill>
                  <a:srgbClr val="FFFF66"/>
                </a:solidFill>
                <a:latin typeface="Comic Sans MS" pitchFamily="66" charset="0"/>
                <a:cs typeface="Times New Roman" pitchFamily="18" charset="0"/>
              </a:rPr>
              <a:t>be introduced to the </a:t>
            </a:r>
            <a:r>
              <a:rPr lang="en-US" i="1" dirty="0">
                <a:solidFill>
                  <a:srgbClr val="FFFF66"/>
                </a:solidFill>
                <a:latin typeface="Comic Sans MS" pitchFamily="66" charset="0"/>
                <a:cs typeface="Times New Roman" pitchFamily="18" charset="0"/>
              </a:rPr>
              <a:t>ebb and flow of the major season of our liturgical calendar</a:t>
            </a:r>
            <a:endParaRPr lang="en-US" sz="2800" dirty="0">
              <a:latin typeface="Comic Sans MS" pitchFamily="66" charset="0"/>
              <a:cs typeface="Times New Roman" pitchFamily="18" charset="0"/>
            </a:endParaRPr>
          </a:p>
          <a:p>
            <a:pPr lvl="2" eaLnBrk="0" hangingPunct="0"/>
            <a:r>
              <a:rPr lang="en-US" sz="2800" dirty="0">
                <a:solidFill>
                  <a:schemeClr val="tx1"/>
                </a:solidFill>
                <a:latin typeface="Comic Sans MS" pitchFamily="66" charset="0"/>
                <a:cs typeface="Times New Roman" pitchFamily="18" charset="0"/>
              </a:rPr>
              <a:t>Believing</a:t>
            </a:r>
          </a:p>
          <a:p>
            <a:pPr lvl="2" eaLnBrk="0" hangingPunct="0"/>
            <a:r>
              <a:rPr lang="en-US" sz="2800" dirty="0">
                <a:solidFill>
                  <a:schemeClr val="tx1"/>
                </a:solidFill>
                <a:latin typeface="Comic Sans MS" pitchFamily="66" charset="0"/>
                <a:cs typeface="Times New Roman" pitchFamily="18" charset="0"/>
              </a:rPr>
              <a:t>Doing</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034813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77150E-B9AE-4327-A1FE-93B347DC66F3}" type="datetime1">
              <a:rPr lang="en-US"/>
              <a:pPr/>
              <a:t>8/25/2017</a:t>
            </a:fld>
            <a:endParaRPr lang="en-US"/>
          </a:p>
        </p:txBody>
      </p:sp>
      <p:sp>
        <p:nvSpPr>
          <p:cNvPr id="5" name="Slide Number Placeholder 5"/>
          <p:cNvSpPr>
            <a:spLocks noGrp="1"/>
          </p:cNvSpPr>
          <p:nvPr>
            <p:ph type="sldNum" sz="quarter" idx="12"/>
          </p:nvPr>
        </p:nvSpPr>
        <p:spPr/>
        <p:txBody>
          <a:bodyPr/>
          <a:lstStyle/>
          <a:p>
            <a:pPr lvl="1"/>
            <a:fld id="{0746D7CF-DCEE-4A63-832C-EA4E4CF80A4B}" type="slidenum">
              <a:rPr lang="en-US"/>
              <a:pPr lvl="1"/>
              <a:t>36</a:t>
            </a:fld>
            <a:endParaRPr lang="en-US">
              <a:latin typeface="Times New Roman" pitchFamily="18" charset="0"/>
            </a:endParaRPr>
          </a:p>
        </p:txBody>
      </p:sp>
      <p:sp>
        <p:nvSpPr>
          <p:cNvPr id="121859" name="Rectangle 3"/>
          <p:cNvSpPr>
            <a:spLocks noGrp="1" noChangeArrowheads="1"/>
          </p:cNvSpPr>
          <p:nvPr>
            <p:ph type="body" idx="1"/>
          </p:nvPr>
        </p:nvSpPr>
        <p:spPr>
          <a:xfrm>
            <a:off x="2206625" y="914400"/>
            <a:ext cx="7772400" cy="5181600"/>
          </a:xfrm>
        </p:spPr>
        <p:txBody>
          <a:bodyPr/>
          <a:lstStyle/>
          <a:p>
            <a:pPr lvl="1" eaLnBrk="0" hangingPunct="0"/>
            <a:r>
              <a:rPr lang="en-US" sz="3200" dirty="0">
                <a:solidFill>
                  <a:schemeClr val="tx1"/>
                </a:solidFill>
                <a:latin typeface="Comic Sans MS" pitchFamily="66" charset="0"/>
                <a:cs typeface="Times New Roman" pitchFamily="18" charset="0"/>
              </a:rPr>
              <a:t>Main Idea of Session:  Learning Objectives</a:t>
            </a:r>
          </a:p>
          <a:p>
            <a:pPr lvl="2" eaLnBrk="0" hangingPunct="0"/>
            <a:r>
              <a:rPr lang="en-US" sz="2800" dirty="0">
                <a:solidFill>
                  <a:schemeClr val="tx1"/>
                </a:solidFill>
                <a:latin typeface="Comic Sans MS" pitchFamily="66" charset="0"/>
                <a:cs typeface="Times New Roman" pitchFamily="18" charset="0"/>
              </a:rPr>
              <a:t>Trusting:</a:t>
            </a:r>
          </a:p>
          <a:p>
            <a:pPr lvl="2" eaLnBrk="0" hangingPunct="0"/>
            <a:r>
              <a:rPr lang="en-US" sz="2800" dirty="0">
                <a:solidFill>
                  <a:schemeClr val="tx1"/>
                </a:solidFill>
                <a:latin typeface="Comic Sans MS" pitchFamily="66" charset="0"/>
                <a:cs typeface="Times New Roman" pitchFamily="18" charset="0"/>
              </a:rPr>
              <a:t>Believing:  </a:t>
            </a:r>
            <a:r>
              <a:rPr lang="en-US" i="1" dirty="0">
                <a:solidFill>
                  <a:srgbClr val="FFFF66"/>
                </a:solidFill>
                <a:latin typeface="Comic Sans MS" pitchFamily="66" charset="0"/>
                <a:cs typeface="Times New Roman" pitchFamily="18" charset="0"/>
              </a:rPr>
              <a:t>By the end of the session students will believe that the authors of the liturgical calendar are telling the story of Jesus over a one year period.</a:t>
            </a:r>
            <a:endParaRPr lang="en-US" sz="2800" dirty="0">
              <a:solidFill>
                <a:schemeClr val="tx1"/>
              </a:solidFill>
              <a:latin typeface="Comic Sans MS" pitchFamily="66" charset="0"/>
              <a:cs typeface="Times New Roman" pitchFamily="18" charset="0"/>
            </a:endParaRPr>
          </a:p>
          <a:p>
            <a:pPr lvl="2" eaLnBrk="0" hangingPunct="0"/>
            <a:r>
              <a:rPr lang="en-US" sz="2800" dirty="0">
                <a:solidFill>
                  <a:schemeClr val="tx1"/>
                </a:solidFill>
                <a:latin typeface="Comic Sans MS" pitchFamily="66" charset="0"/>
                <a:cs typeface="Times New Roman" pitchFamily="18" charset="0"/>
              </a:rPr>
              <a:t>Doing</a:t>
            </a:r>
          </a:p>
          <a:p>
            <a:endParaRPr lang="en-US" dirty="0">
              <a:solidFill>
                <a:schemeClr val="tx1"/>
              </a:solidFill>
            </a:endParaRPr>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885893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31F418-E8A8-4BA3-94BD-E5FA40F14833}" type="datetime1">
              <a:rPr lang="en-US"/>
              <a:pPr/>
              <a:t>8/25/2017</a:t>
            </a:fld>
            <a:endParaRPr lang="en-US"/>
          </a:p>
        </p:txBody>
      </p:sp>
      <p:sp>
        <p:nvSpPr>
          <p:cNvPr id="5" name="Slide Number Placeholder 5"/>
          <p:cNvSpPr>
            <a:spLocks noGrp="1"/>
          </p:cNvSpPr>
          <p:nvPr>
            <p:ph type="sldNum" sz="quarter" idx="12"/>
          </p:nvPr>
        </p:nvSpPr>
        <p:spPr/>
        <p:txBody>
          <a:bodyPr/>
          <a:lstStyle/>
          <a:p>
            <a:pPr lvl="1"/>
            <a:fld id="{D095A97F-3DD9-4682-8D9A-626977D2B940}" type="slidenum">
              <a:rPr lang="en-US"/>
              <a:pPr lvl="1"/>
              <a:t>37</a:t>
            </a:fld>
            <a:endParaRPr lang="en-US">
              <a:latin typeface="Times New Roman" pitchFamily="18" charset="0"/>
            </a:endParaRPr>
          </a:p>
        </p:txBody>
      </p:sp>
      <p:sp>
        <p:nvSpPr>
          <p:cNvPr id="122883" name="Rectangle 3"/>
          <p:cNvSpPr>
            <a:spLocks noGrp="1" noChangeArrowheads="1"/>
          </p:cNvSpPr>
          <p:nvPr>
            <p:ph type="body" idx="1"/>
          </p:nvPr>
        </p:nvSpPr>
        <p:spPr>
          <a:xfrm>
            <a:off x="2206625" y="914400"/>
            <a:ext cx="7772400" cy="5181600"/>
          </a:xfrm>
        </p:spPr>
        <p:txBody>
          <a:bodyPr/>
          <a:lstStyle/>
          <a:p>
            <a:pPr lvl="1" eaLnBrk="0" hangingPunct="0"/>
            <a:r>
              <a:rPr lang="en-US" sz="3200" dirty="0">
                <a:solidFill>
                  <a:schemeClr val="tx1"/>
                </a:solidFill>
                <a:latin typeface="Comic Sans MS" pitchFamily="66" charset="0"/>
                <a:cs typeface="Times New Roman" pitchFamily="18" charset="0"/>
              </a:rPr>
              <a:t>Main Idea of Session:  Learning Objectives</a:t>
            </a:r>
          </a:p>
          <a:p>
            <a:pPr lvl="2" eaLnBrk="0" hangingPunct="0"/>
            <a:r>
              <a:rPr lang="en-US" sz="2800" dirty="0">
                <a:solidFill>
                  <a:schemeClr val="tx1"/>
                </a:solidFill>
                <a:latin typeface="Comic Sans MS" pitchFamily="66" charset="0"/>
                <a:cs typeface="Times New Roman" pitchFamily="18" charset="0"/>
              </a:rPr>
              <a:t>Trusting:</a:t>
            </a:r>
          </a:p>
          <a:p>
            <a:pPr lvl="2" eaLnBrk="0" hangingPunct="0"/>
            <a:r>
              <a:rPr lang="en-US" sz="2800" dirty="0">
                <a:solidFill>
                  <a:schemeClr val="tx1"/>
                </a:solidFill>
                <a:latin typeface="Comic Sans MS" pitchFamily="66" charset="0"/>
                <a:cs typeface="Times New Roman" pitchFamily="18" charset="0"/>
              </a:rPr>
              <a:t>Believing</a:t>
            </a:r>
          </a:p>
          <a:p>
            <a:pPr lvl="2" eaLnBrk="0" hangingPunct="0"/>
            <a:r>
              <a:rPr lang="en-US" sz="2800" dirty="0">
                <a:solidFill>
                  <a:schemeClr val="tx1"/>
                </a:solidFill>
                <a:latin typeface="Comic Sans MS" pitchFamily="66" charset="0"/>
                <a:cs typeface="Times New Roman" pitchFamily="18" charset="0"/>
              </a:rPr>
              <a:t>Doing:  </a:t>
            </a:r>
            <a:r>
              <a:rPr lang="en-US" i="1" dirty="0">
                <a:solidFill>
                  <a:srgbClr val="FFFF66"/>
                </a:solidFill>
                <a:latin typeface="Comic Sans MS" pitchFamily="66" charset="0"/>
                <a:cs typeface="Times New Roman" pitchFamily="18" charset="0"/>
              </a:rPr>
              <a:t>By the end of the session students will </a:t>
            </a:r>
            <a:r>
              <a:rPr lang="en-US" i="1" dirty="0" smtClean="0">
                <a:solidFill>
                  <a:srgbClr val="FFFF66"/>
                </a:solidFill>
                <a:latin typeface="Comic Sans MS" pitchFamily="66" charset="0"/>
                <a:cs typeface="Times New Roman" pitchFamily="18" charset="0"/>
              </a:rPr>
              <a:t>be </a:t>
            </a:r>
            <a:r>
              <a:rPr lang="en-US" i="1" dirty="0">
                <a:solidFill>
                  <a:srgbClr val="FFFF66"/>
                </a:solidFill>
                <a:latin typeface="Comic Sans MS" pitchFamily="66" charset="0"/>
                <a:cs typeface="Times New Roman" pitchFamily="18" charset="0"/>
              </a:rPr>
              <a:t>able to place major liturgical seasons and events on a calendar. </a:t>
            </a:r>
            <a:r>
              <a:rPr lang="en-US" i="1" dirty="0" smtClean="0">
                <a:solidFill>
                  <a:srgbClr val="FFFF66"/>
                </a:solidFill>
                <a:latin typeface="Comic Sans MS" pitchFamily="66" charset="0"/>
                <a:cs typeface="Times New Roman" pitchFamily="18" charset="0"/>
              </a:rPr>
              <a:t>Be acquainted with Liturgical Color and season, and see how the liturgical has a rhythm much like their lives. </a:t>
            </a:r>
            <a:endParaRPr lang="en-US" sz="2800" dirty="0">
              <a:latin typeface="Comic Sans MS" pitchFamily="66" charset="0"/>
              <a:cs typeface="Times New Roman" pitchFamily="18" charset="0"/>
            </a:endParaRPr>
          </a:p>
          <a:p>
            <a:pPr lvl="2" eaLnBrk="0" hangingPunct="0"/>
            <a:endParaRPr lang="en-US" sz="2800" dirty="0">
              <a:latin typeface="Comic Sans MS" pitchFamily="66" charset="0"/>
              <a:cs typeface="Times New Roman" pitchFamily="18" charset="0"/>
            </a:endParaRPr>
          </a:p>
          <a:p>
            <a:endParaRPr lang="en-US" dirty="0"/>
          </a:p>
        </p:txBody>
      </p:sp>
    </p:spTree>
    <p:extLst>
      <p:ext uri="{BB962C8B-B14F-4D97-AF65-F5344CB8AC3E}">
        <p14:creationId xmlns:p14="http://schemas.microsoft.com/office/powerpoint/2010/main" val="2197292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3D4B8D-3EBA-47FA-B382-F7292E6DAFFA}" type="datetime1">
              <a:rPr lang="en-US"/>
              <a:pPr/>
              <a:t>8/25/2017</a:t>
            </a:fld>
            <a:endParaRPr lang="en-US"/>
          </a:p>
        </p:txBody>
      </p:sp>
      <p:sp>
        <p:nvSpPr>
          <p:cNvPr id="5" name="Slide Number Placeholder 5"/>
          <p:cNvSpPr>
            <a:spLocks noGrp="1"/>
          </p:cNvSpPr>
          <p:nvPr>
            <p:ph type="sldNum" sz="quarter" idx="12"/>
          </p:nvPr>
        </p:nvSpPr>
        <p:spPr/>
        <p:txBody>
          <a:bodyPr/>
          <a:lstStyle/>
          <a:p>
            <a:pPr lvl="1"/>
            <a:fld id="{4AD3D662-6269-46D5-8EA0-F841335D78D8}" type="slidenum">
              <a:rPr lang="en-US"/>
              <a:pPr lvl="1"/>
              <a:t>38</a:t>
            </a:fld>
            <a:endParaRPr lang="en-US">
              <a:latin typeface="Times New Roman" pitchFamily="18" charset="0"/>
            </a:endParaRPr>
          </a:p>
        </p:txBody>
      </p:sp>
      <p:sp>
        <p:nvSpPr>
          <p:cNvPr id="123907" name="Rectangle 3"/>
          <p:cNvSpPr>
            <a:spLocks noGrp="1" noChangeArrowheads="1"/>
          </p:cNvSpPr>
          <p:nvPr>
            <p:ph type="body" idx="1"/>
          </p:nvPr>
        </p:nvSpPr>
        <p:spPr>
          <a:xfrm>
            <a:off x="2206625" y="1066800"/>
            <a:ext cx="7772400" cy="5029200"/>
          </a:xfrm>
        </p:spPr>
        <p:txBody>
          <a:bodyPr/>
          <a:lstStyle/>
          <a:p>
            <a:pPr eaLnBrk="0" hangingPunct="0">
              <a:lnSpc>
                <a:spcPct val="80000"/>
              </a:lnSpc>
            </a:pPr>
            <a:r>
              <a:rPr lang="en-US" sz="4000" dirty="0">
                <a:solidFill>
                  <a:schemeClr val="tx1"/>
                </a:solidFill>
                <a:latin typeface="Comic Sans MS" pitchFamily="66" charset="0"/>
                <a:cs typeface="Times New Roman" pitchFamily="18" charset="0"/>
              </a:rPr>
              <a:t>Shared Christian Praxis</a:t>
            </a:r>
          </a:p>
          <a:p>
            <a:pPr lvl="1" eaLnBrk="0" hangingPunct="0">
              <a:lnSpc>
                <a:spcPct val="90000"/>
              </a:lnSpc>
            </a:pPr>
            <a:r>
              <a:rPr lang="en-US" sz="3600" dirty="0">
                <a:solidFill>
                  <a:schemeClr val="tx1"/>
                </a:solidFill>
                <a:latin typeface="Comic Sans MS" pitchFamily="66" charset="0"/>
                <a:cs typeface="Times New Roman" pitchFamily="18" charset="0"/>
              </a:rPr>
              <a:t>The Session Plan</a:t>
            </a:r>
          </a:p>
          <a:p>
            <a:pPr lvl="2" eaLnBrk="0" hangingPunct="0">
              <a:lnSpc>
                <a:spcPct val="90000"/>
              </a:lnSpc>
            </a:pPr>
            <a:r>
              <a:rPr lang="en-US" sz="3200" dirty="0">
                <a:solidFill>
                  <a:schemeClr val="tx1"/>
                </a:solidFill>
                <a:latin typeface="Comic Sans MS" pitchFamily="66" charset="0"/>
                <a:cs typeface="Times New Roman" pitchFamily="18" charset="0"/>
              </a:rPr>
              <a:t>Focusing Activity:</a:t>
            </a:r>
            <a:r>
              <a:rPr lang="en-US" sz="3200" i="1" dirty="0">
                <a:solidFill>
                  <a:schemeClr val="tx1"/>
                </a:solidFill>
                <a:latin typeface="Comic Sans MS" pitchFamily="66" charset="0"/>
                <a:cs typeface="Times New Roman" pitchFamily="18" charset="0"/>
              </a:rPr>
              <a:t> </a:t>
            </a:r>
            <a:r>
              <a:rPr lang="en-US" sz="3200" i="1" dirty="0">
                <a:solidFill>
                  <a:srgbClr val="FFFF66"/>
                </a:solidFill>
                <a:latin typeface="Comic Sans MS" pitchFamily="66" charset="0"/>
                <a:cs typeface="Times New Roman" pitchFamily="18" charset="0"/>
              </a:rPr>
              <a:t>Try to put the liturgical year in order—An icebreaker (R:  5X7 cards)</a:t>
            </a:r>
            <a:endParaRPr lang="en-US" sz="3200" dirty="0">
              <a:latin typeface="Comic Sans MS" pitchFamily="66" charset="0"/>
              <a:cs typeface="Times New Roman" pitchFamily="18" charset="0"/>
            </a:endParaRPr>
          </a:p>
          <a:p>
            <a:pPr lvl="2" eaLnBrk="0" hangingPunct="0">
              <a:lnSpc>
                <a:spcPct val="90000"/>
              </a:lnSpc>
            </a:pPr>
            <a:r>
              <a:rPr lang="en-US" dirty="0" smtClean="0">
                <a:solidFill>
                  <a:schemeClr val="tx1"/>
                </a:solidFill>
                <a:latin typeface="Comic Sans MS" pitchFamily="66" charset="0"/>
                <a:cs typeface="Times New Roman" pitchFamily="18" charset="0"/>
              </a:rPr>
              <a:t>Naming--Experiencing </a:t>
            </a:r>
            <a:r>
              <a:rPr lang="en-US" dirty="0">
                <a:solidFill>
                  <a:schemeClr val="tx1"/>
                </a:solidFill>
                <a:latin typeface="Comic Sans MS" pitchFamily="66" charset="0"/>
                <a:cs typeface="Times New Roman" pitchFamily="18" charset="0"/>
              </a:rPr>
              <a:t>Life</a:t>
            </a:r>
          </a:p>
          <a:p>
            <a:pPr lvl="2" eaLnBrk="0" hangingPunct="0">
              <a:lnSpc>
                <a:spcPct val="90000"/>
              </a:lnSpc>
            </a:pPr>
            <a:r>
              <a:rPr lang="en-US" dirty="0">
                <a:solidFill>
                  <a:schemeClr val="tx1"/>
                </a:solidFill>
                <a:latin typeface="Comic Sans MS" pitchFamily="66" charset="0"/>
                <a:cs typeface="Times New Roman" pitchFamily="18" charset="0"/>
              </a:rPr>
              <a:t>Reflecting Together</a:t>
            </a:r>
          </a:p>
          <a:p>
            <a:pPr lvl="2" eaLnBrk="0" hangingPunct="0">
              <a:lnSpc>
                <a:spcPct val="90000"/>
              </a:lnSpc>
            </a:pPr>
            <a:r>
              <a:rPr lang="en-US" dirty="0">
                <a:solidFill>
                  <a:schemeClr val="tx1"/>
                </a:solidFill>
                <a:latin typeface="Comic Sans MS" pitchFamily="66" charset="0"/>
                <a:cs typeface="Times New Roman" pitchFamily="18" charset="0"/>
              </a:rPr>
              <a:t>Discovering the </a:t>
            </a:r>
            <a:r>
              <a:rPr lang="en-US" dirty="0" smtClean="0">
                <a:solidFill>
                  <a:schemeClr val="tx1"/>
                </a:solidFill>
                <a:latin typeface="Comic Sans MS" pitchFamily="66" charset="0"/>
                <a:cs typeface="Times New Roman" pitchFamily="18" charset="0"/>
              </a:rPr>
              <a:t>Christian Story &amp; Vision</a:t>
            </a:r>
            <a:endParaRPr lang="en-US" dirty="0">
              <a:solidFill>
                <a:schemeClr val="tx1"/>
              </a:solidFill>
              <a:latin typeface="Comic Sans MS" pitchFamily="66" charset="0"/>
              <a:cs typeface="Times New Roman" pitchFamily="18" charset="0"/>
            </a:endParaRPr>
          </a:p>
          <a:p>
            <a:pPr lvl="2" eaLnBrk="0" hangingPunct="0">
              <a:lnSpc>
                <a:spcPct val="90000"/>
              </a:lnSpc>
            </a:pPr>
            <a:r>
              <a:rPr lang="en-US" dirty="0" smtClean="0">
                <a:solidFill>
                  <a:schemeClr val="tx1"/>
                </a:solidFill>
                <a:latin typeface="Comic Sans MS" pitchFamily="66" charset="0"/>
                <a:cs typeface="Times New Roman" pitchFamily="18" charset="0"/>
              </a:rPr>
              <a:t>Integrating Owning </a:t>
            </a:r>
            <a:r>
              <a:rPr lang="en-US" dirty="0">
                <a:solidFill>
                  <a:schemeClr val="tx1"/>
                </a:solidFill>
                <a:latin typeface="Comic Sans MS" pitchFamily="66" charset="0"/>
                <a:cs typeface="Times New Roman" pitchFamily="18" charset="0"/>
              </a:rPr>
              <a:t>the Faith</a:t>
            </a:r>
          </a:p>
          <a:p>
            <a:pPr lvl="2" eaLnBrk="0" hangingPunct="0">
              <a:lnSpc>
                <a:spcPct val="90000"/>
              </a:lnSpc>
            </a:pPr>
            <a:r>
              <a:rPr lang="en-US" dirty="0">
                <a:solidFill>
                  <a:schemeClr val="tx1"/>
                </a:solidFill>
                <a:latin typeface="Comic Sans MS" pitchFamily="66" charset="0"/>
                <a:cs typeface="Times New Roman" pitchFamily="18" charset="0"/>
              </a:rPr>
              <a:t>Responding in Faith</a:t>
            </a:r>
          </a:p>
          <a:p>
            <a:pPr>
              <a:lnSpc>
                <a:spcPct val="80000"/>
              </a:lnSpc>
            </a:pPr>
            <a:endParaRPr lang="en-US" sz="2400" dirty="0"/>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731875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6BB44D-0789-4AB8-8D6B-8611E851F453}" type="datetime1">
              <a:rPr lang="en-US"/>
              <a:pPr/>
              <a:t>8/25/2017</a:t>
            </a:fld>
            <a:endParaRPr lang="en-US"/>
          </a:p>
        </p:txBody>
      </p:sp>
      <p:sp>
        <p:nvSpPr>
          <p:cNvPr id="5" name="Slide Number Placeholder 5"/>
          <p:cNvSpPr>
            <a:spLocks noGrp="1"/>
          </p:cNvSpPr>
          <p:nvPr>
            <p:ph type="sldNum" sz="quarter" idx="12"/>
          </p:nvPr>
        </p:nvSpPr>
        <p:spPr/>
        <p:txBody>
          <a:bodyPr/>
          <a:lstStyle/>
          <a:p>
            <a:pPr lvl="1"/>
            <a:fld id="{299EED30-717B-44B2-9744-FA5C7B92DC22}" type="slidenum">
              <a:rPr lang="en-US"/>
              <a:pPr lvl="1"/>
              <a:t>39</a:t>
            </a:fld>
            <a:endParaRPr lang="en-US">
              <a:latin typeface="Times New Roman" pitchFamily="18" charset="0"/>
            </a:endParaRPr>
          </a:p>
        </p:txBody>
      </p:sp>
      <p:sp>
        <p:nvSpPr>
          <p:cNvPr id="126979" name="Rectangle 3"/>
          <p:cNvSpPr>
            <a:spLocks noGrp="1" noChangeArrowheads="1"/>
          </p:cNvSpPr>
          <p:nvPr>
            <p:ph type="body" idx="1"/>
          </p:nvPr>
        </p:nvSpPr>
        <p:spPr>
          <a:xfrm>
            <a:off x="2206625" y="1066800"/>
            <a:ext cx="7772400" cy="5029200"/>
          </a:xfrm>
        </p:spPr>
        <p:txBody>
          <a:bodyPr/>
          <a:lstStyle/>
          <a:p>
            <a:pPr eaLnBrk="0" hangingPunct="0">
              <a:lnSpc>
                <a:spcPct val="80000"/>
              </a:lnSpc>
            </a:pPr>
            <a:r>
              <a:rPr lang="en-US" sz="4000" dirty="0">
                <a:solidFill>
                  <a:schemeClr val="tx1"/>
                </a:solidFill>
                <a:latin typeface="Comic Sans MS" pitchFamily="66" charset="0"/>
                <a:cs typeface="Times New Roman" pitchFamily="18" charset="0"/>
              </a:rPr>
              <a:t>Shared Christian Praxis</a:t>
            </a:r>
          </a:p>
          <a:p>
            <a:pPr lvl="1" eaLnBrk="0" hangingPunct="0">
              <a:lnSpc>
                <a:spcPct val="90000"/>
              </a:lnSpc>
            </a:pPr>
            <a:r>
              <a:rPr lang="en-US" sz="3600" dirty="0">
                <a:solidFill>
                  <a:schemeClr val="tx1"/>
                </a:solidFill>
                <a:latin typeface="Comic Sans MS" pitchFamily="66" charset="0"/>
                <a:cs typeface="Times New Roman" pitchFamily="18" charset="0"/>
              </a:rPr>
              <a:t>The Session Plan</a:t>
            </a:r>
          </a:p>
          <a:p>
            <a:pPr lvl="2" eaLnBrk="0" hangingPunct="0">
              <a:lnSpc>
                <a:spcPct val="90000"/>
              </a:lnSpc>
            </a:pPr>
            <a:r>
              <a:rPr lang="en-US" dirty="0">
                <a:solidFill>
                  <a:schemeClr val="tx1"/>
                </a:solidFill>
                <a:latin typeface="Comic Sans MS" pitchFamily="66" charset="0"/>
                <a:cs typeface="Times New Roman" pitchFamily="18" charset="0"/>
              </a:rPr>
              <a:t>Focusing Activity:</a:t>
            </a:r>
            <a:r>
              <a:rPr lang="en-US" i="1" dirty="0">
                <a:solidFill>
                  <a:schemeClr val="tx1"/>
                </a:solidFill>
                <a:latin typeface="Comic Sans MS" pitchFamily="66" charset="0"/>
                <a:cs typeface="Times New Roman" pitchFamily="18" charset="0"/>
              </a:rPr>
              <a:t> </a:t>
            </a:r>
            <a:endParaRPr lang="en-US" dirty="0">
              <a:solidFill>
                <a:schemeClr val="tx1"/>
              </a:solidFill>
              <a:latin typeface="Comic Sans MS" pitchFamily="66" charset="0"/>
              <a:cs typeface="Times New Roman" pitchFamily="18" charset="0"/>
            </a:endParaRPr>
          </a:p>
          <a:p>
            <a:pPr lvl="2" eaLnBrk="0" hangingPunct="0">
              <a:lnSpc>
                <a:spcPct val="90000"/>
              </a:lnSpc>
            </a:pPr>
            <a:r>
              <a:rPr lang="en-US" sz="3200" dirty="0">
                <a:solidFill>
                  <a:schemeClr val="tx1"/>
                </a:solidFill>
                <a:latin typeface="Comic Sans MS" pitchFamily="66" charset="0"/>
                <a:cs typeface="Times New Roman" pitchFamily="18" charset="0"/>
              </a:rPr>
              <a:t>Naming--Experiencing Life: </a:t>
            </a:r>
            <a:r>
              <a:rPr lang="en-US" sz="3200" i="1" dirty="0">
                <a:solidFill>
                  <a:srgbClr val="FFFF66"/>
                </a:solidFill>
                <a:latin typeface="Comic Sans MS" pitchFamily="66" charset="0"/>
                <a:cs typeface="Times New Roman" pitchFamily="18" charset="0"/>
              </a:rPr>
              <a:t>Where does your birthday fit into the year? (R. Liturgical calendar)</a:t>
            </a:r>
            <a:endParaRPr lang="en-US" dirty="0">
              <a:solidFill>
                <a:schemeClr val="tx1"/>
              </a:solidFill>
              <a:latin typeface="Comic Sans MS" pitchFamily="66" charset="0"/>
              <a:cs typeface="Times New Roman" pitchFamily="18" charset="0"/>
            </a:endParaRPr>
          </a:p>
          <a:p>
            <a:pPr lvl="2" eaLnBrk="0" hangingPunct="0">
              <a:lnSpc>
                <a:spcPct val="90000"/>
              </a:lnSpc>
            </a:pPr>
            <a:r>
              <a:rPr lang="en-US" dirty="0">
                <a:solidFill>
                  <a:schemeClr val="tx1"/>
                </a:solidFill>
                <a:latin typeface="Comic Sans MS" pitchFamily="66" charset="0"/>
                <a:cs typeface="Times New Roman" pitchFamily="18" charset="0"/>
              </a:rPr>
              <a:t>Reflecting Together</a:t>
            </a:r>
          </a:p>
          <a:p>
            <a:pPr lvl="2" eaLnBrk="0" hangingPunct="0">
              <a:lnSpc>
                <a:spcPct val="90000"/>
              </a:lnSpc>
            </a:pPr>
            <a:r>
              <a:rPr lang="en-US" dirty="0" smtClean="0">
                <a:solidFill>
                  <a:schemeClr val="tx1"/>
                </a:solidFill>
                <a:latin typeface="Comic Sans MS" pitchFamily="66" charset="0"/>
                <a:cs typeface="Times New Roman" pitchFamily="18" charset="0"/>
              </a:rPr>
              <a:t>Discovering the Christian Story &amp; Vision</a:t>
            </a:r>
          </a:p>
          <a:p>
            <a:pPr lvl="2" eaLnBrk="0" hangingPunct="0">
              <a:lnSpc>
                <a:spcPct val="90000"/>
              </a:lnSpc>
            </a:pPr>
            <a:r>
              <a:rPr lang="en-US" dirty="0" smtClean="0">
                <a:solidFill>
                  <a:schemeClr val="tx1"/>
                </a:solidFill>
                <a:latin typeface="Comic Sans MS" pitchFamily="66" charset="0"/>
                <a:cs typeface="Times New Roman" pitchFamily="18" charset="0"/>
              </a:rPr>
              <a:t>Integrating Owning the Faith</a:t>
            </a:r>
          </a:p>
          <a:p>
            <a:pPr lvl="2" eaLnBrk="0" hangingPunct="0">
              <a:lnSpc>
                <a:spcPct val="90000"/>
              </a:lnSpc>
            </a:pPr>
            <a:r>
              <a:rPr lang="en-US" dirty="0" smtClean="0">
                <a:solidFill>
                  <a:schemeClr val="tx1"/>
                </a:solidFill>
                <a:latin typeface="Comic Sans MS" pitchFamily="66" charset="0"/>
                <a:cs typeface="Times New Roman" pitchFamily="18" charset="0"/>
              </a:rPr>
              <a:t>Responding </a:t>
            </a:r>
            <a:r>
              <a:rPr lang="en-US" dirty="0">
                <a:solidFill>
                  <a:schemeClr val="tx1"/>
                </a:solidFill>
                <a:latin typeface="Comic Sans MS" pitchFamily="66" charset="0"/>
                <a:cs typeface="Times New Roman" pitchFamily="18" charset="0"/>
              </a:rPr>
              <a:t>in Faith</a:t>
            </a:r>
          </a:p>
          <a:p>
            <a:pPr>
              <a:lnSpc>
                <a:spcPct val="80000"/>
              </a:lnSpc>
            </a:pPr>
            <a:endParaRPr lang="en-US" sz="2400" dirty="0">
              <a:solidFill>
                <a:schemeClr val="tx1"/>
              </a:solidFill>
            </a:endParaRPr>
          </a:p>
        </p:txBody>
      </p:sp>
    </p:spTree>
    <p:extLst>
      <p:ext uri="{BB962C8B-B14F-4D97-AF65-F5344CB8AC3E}">
        <p14:creationId xmlns:p14="http://schemas.microsoft.com/office/powerpoint/2010/main" val="3525417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
            </a:r>
            <a:br>
              <a:rPr lang="en-US" dirty="0" smtClean="0"/>
            </a:br>
            <a:endParaRPr lang="en-US" dirty="0"/>
          </a:p>
        </p:txBody>
      </p:sp>
      <p:sp>
        <p:nvSpPr>
          <p:cNvPr id="19458" name="Content Placeholder 2"/>
          <p:cNvSpPr>
            <a:spLocks noGrp="1"/>
          </p:cNvSpPr>
          <p:nvPr>
            <p:ph idx="1"/>
          </p:nvPr>
        </p:nvSpPr>
        <p:spPr>
          <a:xfrm>
            <a:off x="684212" y="1943100"/>
            <a:ext cx="8534400" cy="3615267"/>
          </a:xfrm>
        </p:spPr>
        <p:txBody>
          <a:bodyPr>
            <a:normAutofit/>
          </a:bodyPr>
          <a:lstStyle/>
          <a:p>
            <a:pPr eaLnBrk="1" hangingPunct="1"/>
            <a:r>
              <a:rPr lang="en-US" sz="3000" b="1" dirty="0" smtClean="0">
                <a:solidFill>
                  <a:schemeClr val="tx1"/>
                </a:solidFill>
              </a:rPr>
              <a:t>Woman caught in adultery – (John 8:1-11)</a:t>
            </a:r>
          </a:p>
          <a:p>
            <a:pPr eaLnBrk="1" hangingPunct="1"/>
            <a:r>
              <a:rPr lang="en-US" sz="3000" b="1" dirty="0" smtClean="0">
                <a:solidFill>
                  <a:schemeClr val="tx1"/>
                </a:solidFill>
              </a:rPr>
              <a:t>Woman at the well – (John 4:5-42)</a:t>
            </a:r>
          </a:p>
          <a:p>
            <a:pPr eaLnBrk="1" hangingPunct="1"/>
            <a:r>
              <a:rPr lang="en-US" sz="3000" b="1" dirty="0" smtClean="0">
                <a:solidFill>
                  <a:schemeClr val="tx1"/>
                </a:solidFill>
              </a:rPr>
              <a:t>Zacchaeus-(Luke 19:1-10)</a:t>
            </a:r>
          </a:p>
          <a:p>
            <a:pPr eaLnBrk="1" hangingPunct="1"/>
            <a:r>
              <a:rPr lang="en-US" sz="3000" b="1" dirty="0" smtClean="0">
                <a:solidFill>
                  <a:schemeClr val="tx1"/>
                </a:solidFill>
              </a:rPr>
              <a:t>Jesus blesses the little children (Matt 19:13-15;Luke 18:15-17;Mark 10:13-16)</a:t>
            </a:r>
          </a:p>
          <a:p>
            <a:pPr eaLnBrk="1" hangingPunct="1"/>
            <a:r>
              <a:rPr lang="en-US" sz="3000" b="1" dirty="0" smtClean="0">
                <a:solidFill>
                  <a:schemeClr val="tx1"/>
                </a:solidFill>
              </a:rPr>
              <a:t>Prodigal Son (Luke 15:11-32)</a:t>
            </a:r>
          </a:p>
          <a:p>
            <a:pPr eaLnBrk="1" hangingPunct="1"/>
            <a:endParaRPr lang="en-US" sz="3000" b="1" dirty="0" smtClean="0">
              <a:solidFill>
                <a:schemeClr val="tx1"/>
              </a:solidFill>
            </a:endParaRPr>
          </a:p>
          <a:p>
            <a:pPr eaLnBrk="1" hangingPunct="1"/>
            <a:endParaRPr lang="en-US" sz="3000" b="1" dirty="0" smtClean="0">
              <a:solidFill>
                <a:schemeClr val="tx1"/>
              </a:solidFill>
            </a:endParaRPr>
          </a:p>
          <a:p>
            <a:pPr eaLnBrk="1" hangingPunct="1"/>
            <a:endParaRPr lang="en-US" sz="3000" b="1" dirty="0" smtClean="0">
              <a:solidFill>
                <a:schemeClr val="tx1"/>
              </a:solidFill>
            </a:endParaRPr>
          </a:p>
        </p:txBody>
      </p:sp>
    </p:spTree>
    <p:extLst>
      <p:ext uri="{BB962C8B-B14F-4D97-AF65-F5344CB8AC3E}">
        <p14:creationId xmlns:p14="http://schemas.microsoft.com/office/powerpoint/2010/main" val="25847302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E8B160-0D2A-472B-89C1-C29A5993DC8A}" type="datetime1">
              <a:rPr lang="en-US"/>
              <a:pPr/>
              <a:t>8/25/2017</a:t>
            </a:fld>
            <a:endParaRPr lang="en-US"/>
          </a:p>
        </p:txBody>
      </p:sp>
      <p:sp>
        <p:nvSpPr>
          <p:cNvPr id="5" name="Slide Number Placeholder 5"/>
          <p:cNvSpPr>
            <a:spLocks noGrp="1"/>
          </p:cNvSpPr>
          <p:nvPr>
            <p:ph type="sldNum" sz="quarter" idx="12"/>
          </p:nvPr>
        </p:nvSpPr>
        <p:spPr/>
        <p:txBody>
          <a:bodyPr/>
          <a:lstStyle/>
          <a:p>
            <a:pPr lvl="1"/>
            <a:fld id="{C7231344-3248-45B9-B3CD-09B71F7B85B4}" type="slidenum">
              <a:rPr lang="en-US"/>
              <a:pPr lvl="1"/>
              <a:t>40</a:t>
            </a:fld>
            <a:endParaRPr lang="en-US">
              <a:latin typeface="Times New Roman" pitchFamily="18" charset="0"/>
            </a:endParaRPr>
          </a:p>
        </p:txBody>
      </p:sp>
      <p:sp>
        <p:nvSpPr>
          <p:cNvPr id="125955" name="Rectangle 3"/>
          <p:cNvSpPr>
            <a:spLocks noGrp="1" noChangeArrowheads="1"/>
          </p:cNvSpPr>
          <p:nvPr>
            <p:ph type="body" idx="1"/>
          </p:nvPr>
        </p:nvSpPr>
        <p:spPr>
          <a:xfrm>
            <a:off x="2206625" y="1066800"/>
            <a:ext cx="7772400" cy="5029200"/>
          </a:xfrm>
        </p:spPr>
        <p:txBody>
          <a:bodyPr>
            <a:normAutofit fontScale="92500" lnSpcReduction="10000"/>
          </a:bodyPr>
          <a:lstStyle/>
          <a:p>
            <a:pPr eaLnBrk="0" hangingPunct="0">
              <a:lnSpc>
                <a:spcPct val="80000"/>
              </a:lnSpc>
            </a:pPr>
            <a:r>
              <a:rPr lang="en-US" sz="3600" dirty="0">
                <a:solidFill>
                  <a:schemeClr val="tx1"/>
                </a:solidFill>
                <a:latin typeface="Comic Sans MS" pitchFamily="66" charset="0"/>
                <a:cs typeface="Times New Roman" pitchFamily="18" charset="0"/>
              </a:rPr>
              <a:t>Shared Christian Praxis</a:t>
            </a:r>
          </a:p>
          <a:p>
            <a:pPr lvl="1" eaLnBrk="0" hangingPunct="0">
              <a:lnSpc>
                <a:spcPct val="90000"/>
              </a:lnSpc>
            </a:pPr>
            <a:r>
              <a:rPr lang="en-US" sz="3200" dirty="0">
                <a:solidFill>
                  <a:schemeClr val="tx1"/>
                </a:solidFill>
                <a:latin typeface="Comic Sans MS" pitchFamily="66" charset="0"/>
                <a:cs typeface="Times New Roman" pitchFamily="18" charset="0"/>
              </a:rPr>
              <a:t>The Session Plan</a:t>
            </a:r>
          </a:p>
          <a:p>
            <a:pPr lvl="2" eaLnBrk="0" hangingPunct="0">
              <a:lnSpc>
                <a:spcPct val="90000"/>
              </a:lnSpc>
            </a:pPr>
            <a:r>
              <a:rPr lang="en-US" sz="2000" dirty="0">
                <a:solidFill>
                  <a:schemeClr val="tx1"/>
                </a:solidFill>
                <a:latin typeface="Comic Sans MS" pitchFamily="66" charset="0"/>
                <a:cs typeface="Times New Roman" pitchFamily="18" charset="0"/>
              </a:rPr>
              <a:t>Focusing Activity</a:t>
            </a:r>
            <a:r>
              <a:rPr lang="en-US" sz="2000" i="1" dirty="0">
                <a:solidFill>
                  <a:schemeClr val="tx1"/>
                </a:solidFill>
                <a:latin typeface="Comic Sans MS" pitchFamily="66" charset="0"/>
                <a:cs typeface="Times New Roman" pitchFamily="18" charset="0"/>
              </a:rPr>
              <a:t> </a:t>
            </a:r>
          </a:p>
          <a:p>
            <a:pPr lvl="2" eaLnBrk="0" hangingPunct="0">
              <a:lnSpc>
                <a:spcPct val="90000"/>
              </a:lnSpc>
            </a:pPr>
            <a:r>
              <a:rPr lang="en-US" sz="2000" dirty="0">
                <a:solidFill>
                  <a:schemeClr val="tx1"/>
                </a:solidFill>
                <a:latin typeface="Comic Sans MS" pitchFamily="66" charset="0"/>
                <a:cs typeface="Times New Roman" pitchFamily="18" charset="0"/>
              </a:rPr>
              <a:t>Naming--Experiencing Life</a:t>
            </a:r>
          </a:p>
          <a:p>
            <a:pPr lvl="2" eaLnBrk="0" hangingPunct="0">
              <a:lnSpc>
                <a:spcPct val="90000"/>
              </a:lnSpc>
            </a:pPr>
            <a:r>
              <a:rPr lang="en-US" sz="2800" dirty="0">
                <a:solidFill>
                  <a:schemeClr val="tx1"/>
                </a:solidFill>
                <a:latin typeface="Comic Sans MS" pitchFamily="66" charset="0"/>
                <a:cs typeface="Times New Roman" pitchFamily="18" charset="0"/>
              </a:rPr>
              <a:t>Reflecting Together: </a:t>
            </a:r>
            <a:r>
              <a:rPr lang="en-US" sz="2800" i="1" dirty="0">
                <a:solidFill>
                  <a:srgbClr val="FFFF66"/>
                </a:solidFill>
                <a:latin typeface="Comic Sans MS" pitchFamily="66" charset="0"/>
                <a:cs typeface="Times New Roman" pitchFamily="18" charset="0"/>
              </a:rPr>
              <a:t>Each group becomes a season.  Participants must come up with the color, a story from the Bible that fits into this season, a liturgical song, a popular song, movie and story that is like this liturgical theme. </a:t>
            </a:r>
            <a:endParaRPr lang="en-US" sz="2800" i="1" dirty="0">
              <a:solidFill>
                <a:schemeClr val="tx1"/>
              </a:solidFill>
              <a:latin typeface="Comic Sans MS" pitchFamily="66" charset="0"/>
              <a:cs typeface="Times New Roman" pitchFamily="18" charset="0"/>
            </a:endParaRPr>
          </a:p>
          <a:p>
            <a:pPr lvl="2" eaLnBrk="0" hangingPunct="0">
              <a:lnSpc>
                <a:spcPct val="90000"/>
              </a:lnSpc>
            </a:pPr>
            <a:r>
              <a:rPr lang="en-US" sz="2000" dirty="0">
                <a:solidFill>
                  <a:schemeClr val="tx1"/>
                </a:solidFill>
                <a:latin typeface="Comic Sans MS" pitchFamily="66" charset="0"/>
                <a:cs typeface="Times New Roman" pitchFamily="18" charset="0"/>
              </a:rPr>
              <a:t>Discovering the Christian Story &amp; Vision</a:t>
            </a:r>
          </a:p>
          <a:p>
            <a:pPr lvl="2" eaLnBrk="0" hangingPunct="0">
              <a:lnSpc>
                <a:spcPct val="90000"/>
              </a:lnSpc>
            </a:pPr>
            <a:r>
              <a:rPr lang="en-US" sz="2000" dirty="0">
                <a:solidFill>
                  <a:schemeClr val="tx1"/>
                </a:solidFill>
                <a:latin typeface="Comic Sans MS" pitchFamily="66" charset="0"/>
                <a:cs typeface="Times New Roman" pitchFamily="18" charset="0"/>
              </a:rPr>
              <a:t>Integrating Owning the Faith</a:t>
            </a:r>
          </a:p>
          <a:p>
            <a:pPr lvl="2" eaLnBrk="0" hangingPunct="0">
              <a:lnSpc>
                <a:spcPct val="90000"/>
              </a:lnSpc>
            </a:pPr>
            <a:r>
              <a:rPr lang="en-US" sz="2000" dirty="0">
                <a:solidFill>
                  <a:schemeClr val="tx1"/>
                </a:solidFill>
                <a:latin typeface="Comic Sans MS" pitchFamily="66" charset="0"/>
                <a:cs typeface="Times New Roman" pitchFamily="18" charset="0"/>
              </a:rPr>
              <a:t>Responding in Faith</a:t>
            </a:r>
          </a:p>
          <a:p>
            <a:pPr>
              <a:lnSpc>
                <a:spcPct val="80000"/>
              </a:lnSpc>
            </a:pPr>
            <a:endParaRPr lang="en-US" dirty="0">
              <a:solidFill>
                <a:schemeClr val="tx1"/>
              </a:solidFill>
            </a:endParaRPr>
          </a:p>
        </p:txBody>
      </p:sp>
    </p:spTree>
    <p:extLst>
      <p:ext uri="{BB962C8B-B14F-4D97-AF65-F5344CB8AC3E}">
        <p14:creationId xmlns:p14="http://schemas.microsoft.com/office/powerpoint/2010/main" val="43633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1DA4BB-1A96-4BEE-A349-C8269ECD5647}" type="datetime1">
              <a:rPr lang="en-US"/>
              <a:pPr/>
              <a:t>8/25/2017</a:t>
            </a:fld>
            <a:endParaRPr lang="en-US"/>
          </a:p>
        </p:txBody>
      </p:sp>
      <p:sp>
        <p:nvSpPr>
          <p:cNvPr id="5" name="Slide Number Placeholder 5"/>
          <p:cNvSpPr>
            <a:spLocks noGrp="1"/>
          </p:cNvSpPr>
          <p:nvPr>
            <p:ph type="sldNum" sz="quarter" idx="12"/>
          </p:nvPr>
        </p:nvSpPr>
        <p:spPr/>
        <p:txBody>
          <a:bodyPr/>
          <a:lstStyle/>
          <a:p>
            <a:pPr lvl="1"/>
            <a:fld id="{2F00FB0E-F2C5-4457-8883-76A9D729002E}" type="slidenum">
              <a:rPr lang="en-US"/>
              <a:pPr lvl="1"/>
              <a:t>41</a:t>
            </a:fld>
            <a:endParaRPr lang="en-US">
              <a:latin typeface="Times New Roman" pitchFamily="18" charset="0"/>
            </a:endParaRPr>
          </a:p>
        </p:txBody>
      </p:sp>
      <p:sp>
        <p:nvSpPr>
          <p:cNvPr id="129027" name="Rectangle 3"/>
          <p:cNvSpPr>
            <a:spLocks noGrp="1" noChangeArrowheads="1"/>
          </p:cNvSpPr>
          <p:nvPr>
            <p:ph type="body" idx="1"/>
          </p:nvPr>
        </p:nvSpPr>
        <p:spPr>
          <a:xfrm>
            <a:off x="2206625" y="1066800"/>
            <a:ext cx="7772400" cy="5029200"/>
          </a:xfrm>
        </p:spPr>
        <p:txBody>
          <a:bodyPr/>
          <a:lstStyle/>
          <a:p>
            <a:pPr eaLnBrk="0" hangingPunct="0">
              <a:lnSpc>
                <a:spcPct val="80000"/>
              </a:lnSpc>
            </a:pPr>
            <a:r>
              <a:rPr lang="en-US" sz="4000" dirty="0">
                <a:solidFill>
                  <a:schemeClr val="tx1"/>
                </a:solidFill>
                <a:latin typeface="Comic Sans MS" pitchFamily="66" charset="0"/>
                <a:cs typeface="Times New Roman" pitchFamily="18" charset="0"/>
              </a:rPr>
              <a:t>Shared Christian Praxis</a:t>
            </a:r>
          </a:p>
          <a:p>
            <a:pPr lvl="1" eaLnBrk="0" hangingPunct="0">
              <a:lnSpc>
                <a:spcPct val="90000"/>
              </a:lnSpc>
            </a:pPr>
            <a:r>
              <a:rPr lang="en-US" sz="3600" dirty="0">
                <a:solidFill>
                  <a:schemeClr val="tx1"/>
                </a:solidFill>
                <a:latin typeface="Comic Sans MS" pitchFamily="66" charset="0"/>
                <a:cs typeface="Times New Roman" pitchFamily="18" charset="0"/>
              </a:rPr>
              <a:t>The Session Plan</a:t>
            </a:r>
          </a:p>
          <a:p>
            <a:pPr lvl="2" eaLnBrk="0" hangingPunct="0">
              <a:lnSpc>
                <a:spcPct val="90000"/>
              </a:lnSpc>
            </a:pPr>
            <a:r>
              <a:rPr lang="en-US" dirty="0">
                <a:solidFill>
                  <a:schemeClr val="tx1"/>
                </a:solidFill>
                <a:latin typeface="Comic Sans MS" pitchFamily="66" charset="0"/>
                <a:cs typeface="Times New Roman" pitchFamily="18" charset="0"/>
              </a:rPr>
              <a:t>Focusing Activity</a:t>
            </a:r>
            <a:r>
              <a:rPr lang="en-US" i="1" dirty="0">
                <a:solidFill>
                  <a:schemeClr val="tx1"/>
                </a:solidFill>
                <a:latin typeface="Comic Sans MS" pitchFamily="66" charset="0"/>
                <a:cs typeface="Times New Roman" pitchFamily="18" charset="0"/>
              </a:rPr>
              <a:t> </a:t>
            </a:r>
          </a:p>
          <a:p>
            <a:pPr lvl="2" eaLnBrk="0" hangingPunct="0">
              <a:lnSpc>
                <a:spcPct val="90000"/>
              </a:lnSpc>
            </a:pPr>
            <a:r>
              <a:rPr lang="en-US" dirty="0" smtClean="0">
                <a:solidFill>
                  <a:schemeClr val="tx1"/>
                </a:solidFill>
                <a:latin typeface="Comic Sans MS" pitchFamily="66" charset="0"/>
                <a:cs typeface="Times New Roman" pitchFamily="18" charset="0"/>
              </a:rPr>
              <a:t>Naming Experiencing </a:t>
            </a:r>
            <a:r>
              <a:rPr lang="en-US" dirty="0">
                <a:solidFill>
                  <a:schemeClr val="tx1"/>
                </a:solidFill>
                <a:latin typeface="Comic Sans MS" pitchFamily="66" charset="0"/>
                <a:cs typeface="Times New Roman" pitchFamily="18" charset="0"/>
              </a:rPr>
              <a:t>Life</a:t>
            </a:r>
          </a:p>
          <a:p>
            <a:pPr lvl="2" eaLnBrk="0" hangingPunct="0">
              <a:lnSpc>
                <a:spcPct val="90000"/>
              </a:lnSpc>
            </a:pPr>
            <a:r>
              <a:rPr lang="en-US" dirty="0">
                <a:solidFill>
                  <a:schemeClr val="tx1"/>
                </a:solidFill>
                <a:latin typeface="Comic Sans MS" pitchFamily="66" charset="0"/>
                <a:cs typeface="Times New Roman" pitchFamily="18" charset="0"/>
              </a:rPr>
              <a:t>Reflecting Together:</a:t>
            </a:r>
          </a:p>
          <a:p>
            <a:pPr lvl="2" eaLnBrk="0" hangingPunct="0">
              <a:lnSpc>
                <a:spcPct val="90000"/>
              </a:lnSpc>
            </a:pPr>
            <a:r>
              <a:rPr lang="en-US" sz="3200" dirty="0">
                <a:solidFill>
                  <a:schemeClr val="tx1"/>
                </a:solidFill>
                <a:latin typeface="Comic Sans MS" pitchFamily="66" charset="0"/>
                <a:cs typeface="Times New Roman" pitchFamily="18" charset="0"/>
              </a:rPr>
              <a:t>Discovering the Christian Story &amp; Vision:</a:t>
            </a:r>
            <a:r>
              <a:rPr lang="en-US" dirty="0" smtClean="0">
                <a:solidFill>
                  <a:schemeClr val="tx1"/>
                </a:solidFill>
                <a:latin typeface="Comic Sans MS" pitchFamily="66" charset="0"/>
                <a:cs typeface="Times New Roman" pitchFamily="18" charset="0"/>
              </a:rPr>
              <a:t>  </a:t>
            </a:r>
            <a:r>
              <a:rPr lang="en-US" sz="3200" i="1" dirty="0">
                <a:solidFill>
                  <a:srgbClr val="FFFF66"/>
                </a:solidFill>
                <a:latin typeface="Comic Sans MS" pitchFamily="66" charset="0"/>
                <a:cs typeface="Times New Roman" pitchFamily="18" charset="0"/>
              </a:rPr>
              <a:t>Teach about the Liturgical year. </a:t>
            </a:r>
            <a:endParaRPr lang="en-US" sz="3200" i="1" dirty="0">
              <a:solidFill>
                <a:schemeClr val="tx1"/>
              </a:solidFill>
              <a:latin typeface="Comic Sans MS" pitchFamily="66" charset="0"/>
              <a:cs typeface="Times New Roman" pitchFamily="18" charset="0"/>
            </a:endParaRPr>
          </a:p>
          <a:p>
            <a:pPr lvl="2" eaLnBrk="0" hangingPunct="0">
              <a:lnSpc>
                <a:spcPct val="90000"/>
              </a:lnSpc>
            </a:pPr>
            <a:r>
              <a:rPr lang="en-US" dirty="0" smtClean="0">
                <a:solidFill>
                  <a:schemeClr val="tx1"/>
                </a:solidFill>
                <a:latin typeface="Comic Sans MS" pitchFamily="66" charset="0"/>
                <a:cs typeface="Times New Roman" pitchFamily="18" charset="0"/>
              </a:rPr>
              <a:t>Integrating Owning the Faith</a:t>
            </a:r>
          </a:p>
          <a:p>
            <a:pPr lvl="2" eaLnBrk="0" hangingPunct="0">
              <a:lnSpc>
                <a:spcPct val="90000"/>
              </a:lnSpc>
            </a:pPr>
            <a:r>
              <a:rPr lang="en-US" dirty="0" smtClean="0">
                <a:solidFill>
                  <a:schemeClr val="tx1"/>
                </a:solidFill>
                <a:latin typeface="Comic Sans MS" pitchFamily="66" charset="0"/>
                <a:cs typeface="Times New Roman" pitchFamily="18" charset="0"/>
              </a:rPr>
              <a:t>Responding </a:t>
            </a:r>
            <a:r>
              <a:rPr lang="en-US" dirty="0">
                <a:solidFill>
                  <a:schemeClr val="tx1"/>
                </a:solidFill>
                <a:latin typeface="Comic Sans MS" pitchFamily="66" charset="0"/>
                <a:cs typeface="Times New Roman" pitchFamily="18" charset="0"/>
              </a:rPr>
              <a:t>in Faith</a:t>
            </a:r>
          </a:p>
          <a:p>
            <a:pPr>
              <a:lnSpc>
                <a:spcPct val="80000"/>
              </a:lnSpc>
            </a:pPr>
            <a:endParaRPr lang="en-US" sz="2400" dirty="0"/>
          </a:p>
        </p:txBody>
      </p:sp>
    </p:spTree>
    <p:extLst>
      <p:ext uri="{BB962C8B-B14F-4D97-AF65-F5344CB8AC3E}">
        <p14:creationId xmlns:p14="http://schemas.microsoft.com/office/powerpoint/2010/main" val="1865297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E2854C-534A-405B-B891-12A2412B02A1}" type="datetime1">
              <a:rPr lang="en-US"/>
              <a:pPr/>
              <a:t>8/25/2017</a:t>
            </a:fld>
            <a:endParaRPr lang="en-US"/>
          </a:p>
        </p:txBody>
      </p:sp>
      <p:sp>
        <p:nvSpPr>
          <p:cNvPr id="5" name="Slide Number Placeholder 5"/>
          <p:cNvSpPr>
            <a:spLocks noGrp="1"/>
          </p:cNvSpPr>
          <p:nvPr>
            <p:ph type="sldNum" sz="quarter" idx="12"/>
          </p:nvPr>
        </p:nvSpPr>
        <p:spPr/>
        <p:txBody>
          <a:bodyPr/>
          <a:lstStyle/>
          <a:p>
            <a:pPr lvl="1"/>
            <a:fld id="{B2DDD1D2-665B-4173-ADDD-6D99369E642E}" type="slidenum">
              <a:rPr lang="en-US"/>
              <a:pPr lvl="1"/>
              <a:t>42</a:t>
            </a:fld>
            <a:endParaRPr lang="en-US">
              <a:latin typeface="Times New Roman" pitchFamily="18" charset="0"/>
            </a:endParaRPr>
          </a:p>
        </p:txBody>
      </p:sp>
      <p:sp>
        <p:nvSpPr>
          <p:cNvPr id="130051" name="Rectangle 3"/>
          <p:cNvSpPr>
            <a:spLocks noGrp="1" noChangeArrowheads="1"/>
          </p:cNvSpPr>
          <p:nvPr>
            <p:ph type="body" idx="1"/>
          </p:nvPr>
        </p:nvSpPr>
        <p:spPr>
          <a:xfrm>
            <a:off x="2206625" y="1066800"/>
            <a:ext cx="7772400" cy="5029200"/>
          </a:xfrm>
        </p:spPr>
        <p:txBody>
          <a:bodyPr/>
          <a:lstStyle/>
          <a:p>
            <a:pPr eaLnBrk="0" hangingPunct="0">
              <a:lnSpc>
                <a:spcPct val="80000"/>
              </a:lnSpc>
            </a:pPr>
            <a:r>
              <a:rPr lang="en-US" sz="4000" dirty="0">
                <a:solidFill>
                  <a:schemeClr val="tx1"/>
                </a:solidFill>
                <a:latin typeface="Comic Sans MS" pitchFamily="66" charset="0"/>
                <a:cs typeface="Times New Roman" pitchFamily="18" charset="0"/>
              </a:rPr>
              <a:t>Shared Christian Praxis</a:t>
            </a:r>
          </a:p>
          <a:p>
            <a:pPr lvl="1" eaLnBrk="0" hangingPunct="0">
              <a:lnSpc>
                <a:spcPct val="90000"/>
              </a:lnSpc>
            </a:pPr>
            <a:r>
              <a:rPr lang="en-US" sz="3600" dirty="0">
                <a:solidFill>
                  <a:schemeClr val="tx1"/>
                </a:solidFill>
                <a:latin typeface="Comic Sans MS" pitchFamily="66" charset="0"/>
                <a:cs typeface="Times New Roman" pitchFamily="18" charset="0"/>
              </a:rPr>
              <a:t>The Session Plan</a:t>
            </a:r>
          </a:p>
          <a:p>
            <a:pPr lvl="2" eaLnBrk="0" hangingPunct="0">
              <a:lnSpc>
                <a:spcPct val="90000"/>
              </a:lnSpc>
            </a:pPr>
            <a:r>
              <a:rPr lang="en-US" dirty="0">
                <a:solidFill>
                  <a:schemeClr val="tx1"/>
                </a:solidFill>
                <a:latin typeface="Comic Sans MS" pitchFamily="66" charset="0"/>
                <a:cs typeface="Times New Roman" pitchFamily="18" charset="0"/>
              </a:rPr>
              <a:t>Focusing Activity</a:t>
            </a:r>
            <a:r>
              <a:rPr lang="en-US" i="1" dirty="0">
                <a:solidFill>
                  <a:schemeClr val="tx1"/>
                </a:solidFill>
                <a:latin typeface="Comic Sans MS" pitchFamily="66" charset="0"/>
                <a:cs typeface="Times New Roman" pitchFamily="18" charset="0"/>
              </a:rPr>
              <a:t> </a:t>
            </a:r>
          </a:p>
          <a:p>
            <a:pPr lvl="2" eaLnBrk="0" hangingPunct="0">
              <a:lnSpc>
                <a:spcPct val="90000"/>
              </a:lnSpc>
            </a:pPr>
            <a:r>
              <a:rPr lang="en-US" dirty="0" err="1" smtClean="0">
                <a:solidFill>
                  <a:schemeClr val="tx1"/>
                </a:solidFill>
                <a:latin typeface="Comic Sans MS" pitchFamily="66" charset="0"/>
                <a:cs typeface="Times New Roman" pitchFamily="18" charset="0"/>
              </a:rPr>
              <a:t>Naiming</a:t>
            </a:r>
            <a:r>
              <a:rPr lang="en-US" dirty="0" smtClean="0">
                <a:solidFill>
                  <a:schemeClr val="tx1"/>
                </a:solidFill>
                <a:latin typeface="Comic Sans MS" pitchFamily="66" charset="0"/>
                <a:cs typeface="Times New Roman" pitchFamily="18" charset="0"/>
              </a:rPr>
              <a:t> Experiencing </a:t>
            </a:r>
            <a:r>
              <a:rPr lang="en-US" dirty="0">
                <a:solidFill>
                  <a:schemeClr val="tx1"/>
                </a:solidFill>
                <a:latin typeface="Comic Sans MS" pitchFamily="66" charset="0"/>
                <a:cs typeface="Times New Roman" pitchFamily="18" charset="0"/>
              </a:rPr>
              <a:t>Life</a:t>
            </a:r>
          </a:p>
          <a:p>
            <a:pPr lvl="2" eaLnBrk="0" hangingPunct="0">
              <a:lnSpc>
                <a:spcPct val="90000"/>
              </a:lnSpc>
            </a:pPr>
            <a:r>
              <a:rPr lang="en-US" dirty="0">
                <a:solidFill>
                  <a:schemeClr val="tx1"/>
                </a:solidFill>
                <a:latin typeface="Comic Sans MS" pitchFamily="66" charset="0"/>
                <a:cs typeface="Times New Roman" pitchFamily="18" charset="0"/>
              </a:rPr>
              <a:t>Reflecting Together </a:t>
            </a:r>
          </a:p>
          <a:p>
            <a:pPr lvl="2" eaLnBrk="0" hangingPunct="0">
              <a:lnSpc>
                <a:spcPct val="90000"/>
              </a:lnSpc>
            </a:pPr>
            <a:r>
              <a:rPr lang="en-US" dirty="0" smtClean="0">
                <a:solidFill>
                  <a:schemeClr val="tx1"/>
                </a:solidFill>
                <a:latin typeface="Comic Sans MS" pitchFamily="66" charset="0"/>
                <a:cs typeface="Times New Roman" pitchFamily="18" charset="0"/>
              </a:rPr>
              <a:t>Discovering the Christian Story &amp; Vision</a:t>
            </a:r>
          </a:p>
          <a:p>
            <a:pPr lvl="2" eaLnBrk="0" hangingPunct="0">
              <a:lnSpc>
                <a:spcPct val="90000"/>
              </a:lnSpc>
            </a:pPr>
            <a:r>
              <a:rPr lang="en-US" sz="3200" dirty="0">
                <a:solidFill>
                  <a:schemeClr val="tx1"/>
                </a:solidFill>
                <a:latin typeface="Comic Sans MS" pitchFamily="66" charset="0"/>
                <a:cs typeface="Times New Roman" pitchFamily="18" charset="0"/>
              </a:rPr>
              <a:t>Integrating--Owning the Faith: </a:t>
            </a:r>
            <a:r>
              <a:rPr lang="en-US" sz="3200" i="1" dirty="0">
                <a:solidFill>
                  <a:srgbClr val="FFFF66"/>
                </a:solidFill>
                <a:latin typeface="Comic Sans MS" pitchFamily="66" charset="0"/>
                <a:cs typeface="Times New Roman" pitchFamily="18" charset="0"/>
              </a:rPr>
              <a:t>Choose one story found in your liturgical season and write a homily.</a:t>
            </a:r>
            <a:endParaRPr lang="en-US" dirty="0">
              <a:latin typeface="Comic Sans MS" pitchFamily="66" charset="0"/>
              <a:cs typeface="Times New Roman" pitchFamily="18" charset="0"/>
            </a:endParaRPr>
          </a:p>
          <a:p>
            <a:pPr lvl="2" eaLnBrk="0" hangingPunct="0">
              <a:lnSpc>
                <a:spcPct val="90000"/>
              </a:lnSpc>
            </a:pPr>
            <a:r>
              <a:rPr lang="en-US" dirty="0">
                <a:solidFill>
                  <a:schemeClr val="tx1"/>
                </a:solidFill>
                <a:latin typeface="Comic Sans MS" pitchFamily="66" charset="0"/>
                <a:cs typeface="Times New Roman" pitchFamily="18" charset="0"/>
              </a:rPr>
              <a:t>Responding in Faith</a:t>
            </a:r>
          </a:p>
          <a:p>
            <a:pPr>
              <a:lnSpc>
                <a:spcPct val="80000"/>
              </a:lnSpc>
            </a:pPr>
            <a:endParaRPr lang="en-US" sz="2400" dirty="0"/>
          </a:p>
        </p:txBody>
      </p:sp>
    </p:spTree>
    <p:extLst>
      <p:ext uri="{BB962C8B-B14F-4D97-AF65-F5344CB8AC3E}">
        <p14:creationId xmlns:p14="http://schemas.microsoft.com/office/powerpoint/2010/main" val="2399530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D9170B-7F2D-4B93-84EB-580FD7EB2F32}" type="datetime1">
              <a:rPr lang="en-US"/>
              <a:pPr/>
              <a:t>8/25/2017</a:t>
            </a:fld>
            <a:endParaRPr lang="en-US"/>
          </a:p>
        </p:txBody>
      </p:sp>
      <p:sp>
        <p:nvSpPr>
          <p:cNvPr id="5" name="Slide Number Placeholder 5"/>
          <p:cNvSpPr>
            <a:spLocks noGrp="1"/>
          </p:cNvSpPr>
          <p:nvPr>
            <p:ph type="sldNum" sz="quarter" idx="12"/>
          </p:nvPr>
        </p:nvSpPr>
        <p:spPr/>
        <p:txBody>
          <a:bodyPr/>
          <a:lstStyle/>
          <a:p>
            <a:pPr lvl="1"/>
            <a:fld id="{A8B50877-5624-49CB-BF00-01BE8939C793}" type="slidenum">
              <a:rPr lang="en-US"/>
              <a:pPr lvl="1"/>
              <a:t>43</a:t>
            </a:fld>
            <a:endParaRPr lang="en-US">
              <a:latin typeface="Times New Roman" pitchFamily="18" charset="0"/>
            </a:endParaRPr>
          </a:p>
        </p:txBody>
      </p:sp>
      <p:sp>
        <p:nvSpPr>
          <p:cNvPr id="131075" name="Rectangle 3"/>
          <p:cNvSpPr>
            <a:spLocks noGrp="1" noChangeArrowheads="1"/>
          </p:cNvSpPr>
          <p:nvPr>
            <p:ph type="body" idx="1"/>
          </p:nvPr>
        </p:nvSpPr>
        <p:spPr>
          <a:xfrm>
            <a:off x="2206625" y="1066800"/>
            <a:ext cx="7772400" cy="5029200"/>
          </a:xfrm>
        </p:spPr>
        <p:txBody>
          <a:bodyPr>
            <a:normAutofit fontScale="92500" lnSpcReduction="20000"/>
          </a:bodyPr>
          <a:lstStyle/>
          <a:p>
            <a:pPr eaLnBrk="0" hangingPunct="0"/>
            <a:r>
              <a:rPr lang="en-US" sz="3600" dirty="0">
                <a:solidFill>
                  <a:schemeClr val="tx1"/>
                </a:solidFill>
                <a:latin typeface="Comic Sans MS" pitchFamily="66" charset="0"/>
                <a:cs typeface="Times New Roman" pitchFamily="18" charset="0"/>
              </a:rPr>
              <a:t>Shared Christian Praxis</a:t>
            </a:r>
          </a:p>
          <a:p>
            <a:pPr lvl="1" eaLnBrk="0" hangingPunct="0"/>
            <a:r>
              <a:rPr lang="en-US" sz="3200" dirty="0">
                <a:solidFill>
                  <a:schemeClr val="tx1"/>
                </a:solidFill>
                <a:latin typeface="Comic Sans MS" pitchFamily="66" charset="0"/>
                <a:cs typeface="Times New Roman" pitchFamily="18" charset="0"/>
              </a:rPr>
              <a:t>The Session Plan</a:t>
            </a:r>
          </a:p>
          <a:p>
            <a:pPr lvl="2" eaLnBrk="0" hangingPunct="0"/>
            <a:r>
              <a:rPr lang="en-US" sz="2000" dirty="0">
                <a:solidFill>
                  <a:schemeClr val="tx1"/>
                </a:solidFill>
                <a:latin typeface="Comic Sans MS" pitchFamily="66" charset="0"/>
                <a:cs typeface="Times New Roman" pitchFamily="18" charset="0"/>
              </a:rPr>
              <a:t>Focusing Activity</a:t>
            </a:r>
            <a:r>
              <a:rPr lang="en-US" sz="2000" i="1" dirty="0">
                <a:solidFill>
                  <a:schemeClr val="tx1"/>
                </a:solidFill>
                <a:latin typeface="Comic Sans MS" pitchFamily="66" charset="0"/>
                <a:cs typeface="Times New Roman" pitchFamily="18" charset="0"/>
              </a:rPr>
              <a:t> </a:t>
            </a:r>
          </a:p>
          <a:p>
            <a:pPr lvl="2" eaLnBrk="0" hangingPunct="0"/>
            <a:r>
              <a:rPr lang="en-US" sz="2000" dirty="0">
                <a:solidFill>
                  <a:schemeClr val="tx1"/>
                </a:solidFill>
                <a:latin typeface="Comic Sans MS" pitchFamily="66" charset="0"/>
                <a:cs typeface="Times New Roman" pitchFamily="18" charset="0"/>
              </a:rPr>
              <a:t>Naming--Experiencing Life</a:t>
            </a:r>
          </a:p>
          <a:p>
            <a:pPr lvl="2" eaLnBrk="0" hangingPunct="0"/>
            <a:r>
              <a:rPr lang="en-US" sz="2000" dirty="0">
                <a:solidFill>
                  <a:schemeClr val="tx1"/>
                </a:solidFill>
                <a:latin typeface="Comic Sans MS" pitchFamily="66" charset="0"/>
                <a:cs typeface="Times New Roman" pitchFamily="18" charset="0"/>
              </a:rPr>
              <a:t>Reflecting Together </a:t>
            </a:r>
          </a:p>
          <a:p>
            <a:pPr lvl="2" eaLnBrk="0" hangingPunct="0">
              <a:lnSpc>
                <a:spcPct val="90000"/>
              </a:lnSpc>
            </a:pPr>
            <a:r>
              <a:rPr lang="en-US" sz="2000" dirty="0">
                <a:solidFill>
                  <a:schemeClr val="tx1"/>
                </a:solidFill>
                <a:latin typeface="Comic Sans MS" pitchFamily="66" charset="0"/>
                <a:cs typeface="Times New Roman" pitchFamily="18" charset="0"/>
              </a:rPr>
              <a:t>Discovering the Christian Story &amp; Vision</a:t>
            </a:r>
          </a:p>
          <a:p>
            <a:pPr lvl="2" eaLnBrk="0" hangingPunct="0">
              <a:lnSpc>
                <a:spcPct val="90000"/>
              </a:lnSpc>
            </a:pPr>
            <a:r>
              <a:rPr lang="en-US" sz="2000" dirty="0">
                <a:solidFill>
                  <a:schemeClr val="tx1"/>
                </a:solidFill>
                <a:latin typeface="Comic Sans MS" pitchFamily="66" charset="0"/>
                <a:cs typeface="Times New Roman" pitchFamily="18" charset="0"/>
              </a:rPr>
              <a:t>Integrating Owning the Faith</a:t>
            </a:r>
          </a:p>
          <a:p>
            <a:pPr lvl="2" eaLnBrk="0" hangingPunct="0"/>
            <a:r>
              <a:rPr lang="en-US" sz="2800" dirty="0">
                <a:solidFill>
                  <a:schemeClr val="tx1"/>
                </a:solidFill>
                <a:latin typeface="Comic Sans MS" pitchFamily="66" charset="0"/>
                <a:cs typeface="Times New Roman" pitchFamily="18" charset="0"/>
              </a:rPr>
              <a:t>Responding in Faith:</a:t>
            </a:r>
            <a:r>
              <a:rPr lang="en-US" sz="2000" dirty="0">
                <a:solidFill>
                  <a:schemeClr val="tx1"/>
                </a:solidFill>
                <a:latin typeface="Comic Sans MS" pitchFamily="66" charset="0"/>
                <a:cs typeface="Times New Roman" pitchFamily="18" charset="0"/>
              </a:rPr>
              <a:t> </a:t>
            </a:r>
            <a:r>
              <a:rPr lang="en-US" sz="2800" i="1" dirty="0">
                <a:solidFill>
                  <a:srgbClr val="FFFF66"/>
                </a:solidFill>
                <a:latin typeface="Comic Sans MS" pitchFamily="66" charset="0"/>
                <a:cs typeface="Times New Roman" pitchFamily="18" charset="0"/>
              </a:rPr>
              <a:t>Using the current Liturgical season, plan a liturgically rich blessing for the end of the session.  Write a prayer for a family member tied to the liturgical season.</a:t>
            </a:r>
            <a:endParaRPr lang="en-US" sz="2000" dirty="0">
              <a:latin typeface="Comic Sans MS" pitchFamily="66" charset="0"/>
              <a:cs typeface="Times New Roman" pitchFamily="18" charset="0"/>
            </a:endParaRPr>
          </a:p>
          <a:p>
            <a:endParaRPr lang="en-US" dirty="0"/>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672676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altLang="en-US" smtClean="0">
              <a:ea typeface="ＭＳ Ｐゴシック" panose="020B0600070205080204" pitchFamily="34" charset="-128"/>
            </a:endParaRPr>
          </a:p>
        </p:txBody>
      </p:sp>
      <p:pic>
        <p:nvPicPr>
          <p:cNvPr id="645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479402" y="872594"/>
            <a:ext cx="4952660" cy="3614738"/>
          </a:xfrm>
        </p:spPr>
      </p:pic>
    </p:spTree>
    <p:extLst>
      <p:ext uri="{BB962C8B-B14F-4D97-AF65-F5344CB8AC3E}">
        <p14:creationId xmlns:p14="http://schemas.microsoft.com/office/powerpoint/2010/main" val="2056768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pPr eaLnBrk="1" hangingPunct="1"/>
            <a:r>
              <a:rPr lang="en-US" altLang="en-US" sz="5400">
                <a:latin typeface="Comic Sans MS" panose="030F0702030302020204" pitchFamily="66" charset="0"/>
                <a:ea typeface="ＭＳ Ｐゴシック" panose="020B0600070205080204" pitchFamily="34" charset="-128"/>
                <a:cs typeface="Times New Roman" panose="02020603050405020304" pitchFamily="18" charset="0"/>
              </a:rPr>
              <a:t>Shared Christian Praxis</a:t>
            </a:r>
          </a:p>
        </p:txBody>
      </p:sp>
      <p:sp>
        <p:nvSpPr>
          <p:cNvPr id="86021" name="Rectangle 3"/>
          <p:cNvSpPr>
            <a:spLocks noGrp="1" noChangeArrowheads="1"/>
          </p:cNvSpPr>
          <p:nvPr>
            <p:ph type="body" sz="half" idx="1"/>
          </p:nvPr>
        </p:nvSpPr>
        <p:spPr>
          <a:xfrm>
            <a:off x="2209800" y="1905000"/>
            <a:ext cx="3810000" cy="4114800"/>
          </a:xfrm>
        </p:spPr>
        <p:txBody>
          <a:bodyPr/>
          <a:lstStyle/>
          <a:p>
            <a:r>
              <a:rPr lang="en-US" altLang="en-US" sz="36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Questions </a:t>
            </a:r>
            <a:endParaRPr lang="en-US" altLang="en-US" sz="18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endParaRPr>
          </a:p>
          <a:p>
            <a:pPr eaLnBrk="1" hangingPunct="1"/>
            <a:endParaRPr lang="en-US" altLang="en-US" dirty="0">
              <a:solidFill>
                <a:schemeClr val="tx1"/>
              </a:solidFill>
              <a:ea typeface="ＭＳ Ｐゴシック" panose="020B0600070205080204" pitchFamily="34" charset="-128"/>
            </a:endParaRPr>
          </a:p>
        </p:txBody>
      </p:sp>
      <p:sp>
        <p:nvSpPr>
          <p:cNvPr id="86022" name="Content Placeholder 6"/>
          <p:cNvSpPr>
            <a:spLocks noGrp="1"/>
          </p:cNvSpPr>
          <p:nvPr>
            <p:ph sz="quarter" idx="2"/>
          </p:nvPr>
        </p:nvSpPr>
        <p:spPr/>
        <p:txBody>
          <a:bodyPr/>
          <a:lstStyle/>
          <a:p>
            <a:pPr eaLnBrk="1" hangingPunct="1"/>
            <a:endParaRPr lang="en-US" altLang="en-US" smtClean="0">
              <a:ea typeface="ＭＳ Ｐゴシック" panose="020B0600070205080204" pitchFamily="34" charset="-128"/>
            </a:endParaRPr>
          </a:p>
        </p:txBody>
      </p:sp>
      <p:sp>
        <p:nvSpPr>
          <p:cNvPr id="86018" name="Date Placeholder 5"/>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E78B5BE-C8A1-4AB5-8277-DD91F73162FF}" type="datetime1">
              <a:rPr lang="en-US" altLang="en-US" sz="1200">
                <a:solidFill>
                  <a:srgbClr val="045C75"/>
                </a:solidFill>
              </a:rPr>
              <a:pPr eaLnBrk="1" hangingPunct="1"/>
              <a:t>8/25/2017</a:t>
            </a:fld>
            <a:endParaRPr lang="en-US" altLang="en-US" sz="1200">
              <a:solidFill>
                <a:srgbClr val="045C75"/>
              </a:solidFill>
            </a:endParaRPr>
          </a:p>
        </p:txBody>
      </p:sp>
      <p:pic>
        <p:nvPicPr>
          <p:cNvPr id="86023" name="Picture 3" descr="C:\Documents and Settings\Dawn.PASTORAL\Local Settings\Temporary Internet Files\Content.IE5\BZ7ZFJ7W\MPj043955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2057400"/>
            <a:ext cx="2849563"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185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roll up your sleeves?  </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AF8B3B5F-B998-47B4-BEA5-F32DCEFD9DE2}" type="datetime1">
              <a:rPr lang="en-US" smtClean="0"/>
              <a:pPr/>
              <a:t>8/25/2017</a:t>
            </a:fld>
            <a:endParaRPr lang="en-US"/>
          </a:p>
        </p:txBody>
      </p:sp>
      <p:sp>
        <p:nvSpPr>
          <p:cNvPr id="5" name="Slide Number Placeholder 4"/>
          <p:cNvSpPr>
            <a:spLocks noGrp="1"/>
          </p:cNvSpPr>
          <p:nvPr>
            <p:ph type="sldNum" sz="quarter" idx="12"/>
          </p:nvPr>
        </p:nvSpPr>
        <p:spPr/>
        <p:txBody>
          <a:bodyPr/>
          <a:lstStyle/>
          <a:p>
            <a:fld id="{B2DE3E37-1318-4525-B7D1-EC114979DDB1}" type="slidenum">
              <a:rPr lang="en-US" smtClean="0"/>
              <a:pPr/>
              <a:t>46</a:t>
            </a:fld>
            <a:endParaRPr lang="en-US"/>
          </a:p>
        </p:txBody>
      </p:sp>
      <p:pic>
        <p:nvPicPr>
          <p:cNvPr id="28674" name="Picture 2" descr="http://wardrobeadvice.com/wp-content/uploads/2009/07/Roll-up-sleeves.jpg"/>
          <p:cNvPicPr>
            <a:picLocks noChangeAspect="1" noChangeArrowheads="1"/>
          </p:cNvPicPr>
          <p:nvPr/>
        </p:nvPicPr>
        <p:blipFill>
          <a:blip r:embed="rId3" cstate="print"/>
          <a:srcRect/>
          <a:stretch>
            <a:fillRect/>
          </a:stretch>
        </p:blipFill>
        <p:spPr bwMode="auto">
          <a:xfrm>
            <a:off x="2721670" y="1676400"/>
            <a:ext cx="6631880" cy="4352926"/>
          </a:xfrm>
          <a:prstGeom prst="rect">
            <a:avLst/>
          </a:prstGeom>
          <a:noFill/>
        </p:spPr>
      </p:pic>
    </p:spTree>
    <p:extLst>
      <p:ext uri="{BB962C8B-B14F-4D97-AF65-F5344CB8AC3E}">
        <p14:creationId xmlns:p14="http://schemas.microsoft.com/office/powerpoint/2010/main" val="629272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981200" y="175419"/>
            <a:ext cx="8229600" cy="1143000"/>
          </a:xfrm>
        </p:spPr>
        <p:txBody>
          <a:bodyPr/>
          <a:lstStyle/>
          <a:p>
            <a:r>
              <a:rPr lang="en-US" altLang="en-US" dirty="0" smtClean="0">
                <a:latin typeface="Comic Sans MS" panose="030F0702030302020204" pitchFamily="66" charset="0"/>
                <a:ea typeface="ＭＳ Ｐゴシック" panose="020B0600070205080204" pitchFamily="34" charset="-128"/>
              </a:rPr>
              <a:t>Your Turn</a:t>
            </a:r>
          </a:p>
        </p:txBody>
      </p:sp>
      <p:pic>
        <p:nvPicPr>
          <p:cNvPr id="88067"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1200150" y="1318419"/>
            <a:ext cx="3905250" cy="2933700"/>
          </a:xfrm>
          <a:noFill/>
        </p:spPr>
      </p:pic>
      <p:sp>
        <p:nvSpPr>
          <p:cNvPr id="88068" name="Content Placeholder 8"/>
          <p:cNvSpPr>
            <a:spLocks noGrp="1"/>
          </p:cNvSpPr>
          <p:nvPr>
            <p:ph sz="quarter" idx="4"/>
          </p:nvPr>
        </p:nvSpPr>
        <p:spPr>
          <a:xfrm>
            <a:off x="4724401" y="1447801"/>
            <a:ext cx="5641975" cy="4837113"/>
          </a:xfrm>
        </p:spPr>
        <p:txBody>
          <a:bodyPr>
            <a:normAutofit fontScale="92500"/>
          </a:bodyPr>
          <a:lstStyle/>
          <a:p>
            <a:pPr lvl="1"/>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40 minutes</a:t>
            </a:r>
          </a:p>
          <a:p>
            <a:pPr lvl="1"/>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Pass out the Shared Christian Praxis worksheet</a:t>
            </a:r>
          </a:p>
          <a:p>
            <a:pPr lvl="1"/>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Choose a scribe </a:t>
            </a:r>
          </a:p>
          <a:p>
            <a:pPr lvl="1"/>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In short phrases transfer the ideas for the objectives and movements onto easel paper  </a:t>
            </a:r>
          </a:p>
          <a:p>
            <a:pPr lvl="1"/>
            <a:endParaRPr lang="en-US" altLang="en-US"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endParaRPr>
          </a:p>
          <a:p>
            <a:endParaRPr lang="en-US" altLang="en-US" dirty="0" smtClean="0">
              <a:solidFill>
                <a:schemeClr val="tx1"/>
              </a:solidFill>
              <a:ea typeface="ＭＳ Ｐゴシック" panose="020B0600070205080204" pitchFamily="34" charset="-128"/>
            </a:endParaRPr>
          </a:p>
        </p:txBody>
      </p:sp>
      <p:sp>
        <p:nvSpPr>
          <p:cNvPr id="88069"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6ED4860-2F7B-47B3-BC3F-2FD618C014B4}" type="datetime1">
              <a:rPr lang="en-US" altLang="en-US" sz="1200">
                <a:solidFill>
                  <a:srgbClr val="045C75"/>
                </a:solidFill>
              </a:rPr>
              <a:pPr eaLnBrk="1" hangingPunct="1"/>
              <a:t>8/25/2017</a:t>
            </a:fld>
            <a:endParaRPr lang="en-US" altLang="en-US" sz="1200">
              <a:solidFill>
                <a:srgbClr val="045C75"/>
              </a:solidFill>
            </a:endParaRPr>
          </a:p>
        </p:txBody>
      </p:sp>
      <p:sp>
        <p:nvSpPr>
          <p:cNvPr id="88070"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latin typeface="Constantia" panose="02030602050306030303" pitchFamily="18" charset="0"/>
            </a:endParaRPr>
          </a:p>
        </p:txBody>
      </p:sp>
    </p:spTree>
    <p:extLst>
      <p:ext uri="{BB962C8B-B14F-4D97-AF65-F5344CB8AC3E}">
        <p14:creationId xmlns:p14="http://schemas.microsoft.com/office/powerpoint/2010/main" val="3143150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209551" y="-1"/>
            <a:ext cx="8080375" cy="1143000"/>
          </a:xfrm>
        </p:spPr>
        <p:txBody>
          <a:bodyPr/>
          <a:lstStyle/>
          <a:p>
            <a:pPr eaLnBrk="1" hangingPunct="1"/>
            <a:r>
              <a:rPr lang="en-US" altLang="en-US" sz="5400" dirty="0">
                <a:latin typeface="Comic Sans MS" panose="030F0702030302020204" pitchFamily="66" charset="0"/>
                <a:ea typeface="ＭＳ Ｐゴシック" panose="020B0600070205080204" pitchFamily="34" charset="-128"/>
                <a:cs typeface="Times New Roman" panose="02020603050405020304" pitchFamily="18" charset="0"/>
              </a:rPr>
              <a:t>Your Turn</a:t>
            </a:r>
          </a:p>
        </p:txBody>
      </p:sp>
      <p:sp>
        <p:nvSpPr>
          <p:cNvPr id="89093" name="Rectangle 3"/>
          <p:cNvSpPr>
            <a:spLocks noGrp="1" noChangeArrowheads="1"/>
          </p:cNvSpPr>
          <p:nvPr>
            <p:ph idx="1"/>
          </p:nvPr>
        </p:nvSpPr>
        <p:spPr>
          <a:xfrm>
            <a:off x="2209801" y="1325562"/>
            <a:ext cx="7772400" cy="5029200"/>
          </a:xfrm>
        </p:spPr>
        <p:txBody>
          <a:bodyPr>
            <a:normAutofit fontScale="85000" lnSpcReduction="20000"/>
          </a:bodyPr>
          <a:lstStyle/>
          <a:p>
            <a:r>
              <a:rPr lang="en-US" altLang="en-US" sz="40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Main Idea of the Session</a:t>
            </a:r>
          </a:p>
          <a:p>
            <a:pPr lvl="1"/>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Learning Objectives</a:t>
            </a:r>
          </a:p>
          <a:p>
            <a:pPr lvl="2"/>
            <a:r>
              <a:rPr lang="en-US" altLang="en-US" sz="28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Trusting,</a:t>
            </a:r>
            <a:r>
              <a:rPr lang="en-US" altLang="en-US" sz="2800" i="1"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  </a:t>
            </a:r>
            <a:r>
              <a:rPr lang="en-US" altLang="en-US" sz="28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Believing, Doing</a:t>
            </a:r>
            <a:endParaRPr lang="en-US" altLang="en-US" sz="40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endParaRPr>
          </a:p>
          <a:p>
            <a:pPr lvl="1"/>
            <a:r>
              <a:rPr lang="en-US" altLang="en-US" sz="36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The Session Plan:  </a:t>
            </a:r>
            <a:endParaRPr lang="en-US" altLang="en-US" sz="3200"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endParaRPr>
          </a:p>
          <a:p>
            <a:pPr lvl="2"/>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Focusing Activity</a:t>
            </a:r>
          </a:p>
          <a:p>
            <a:pPr lvl="2"/>
            <a:r>
              <a:rPr lang="en-US" altLang="en-US" sz="3200"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Experiencing </a:t>
            </a:r>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Life</a:t>
            </a:r>
          </a:p>
          <a:p>
            <a:pPr lvl="2"/>
            <a:r>
              <a:rPr lang="en-US" altLang="en-US" sz="3200"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Reflecting </a:t>
            </a:r>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Together</a:t>
            </a:r>
          </a:p>
          <a:p>
            <a:pPr lvl="2"/>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Discovering the faith story</a:t>
            </a:r>
          </a:p>
          <a:p>
            <a:pPr lvl="2"/>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Owning the Faith</a:t>
            </a:r>
          </a:p>
          <a:p>
            <a:pPr lvl="2"/>
            <a:r>
              <a:rPr lang="en-US" altLang="en-US" sz="32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Responding in Faith</a:t>
            </a:r>
          </a:p>
          <a:p>
            <a:pPr eaLnBrk="1" hangingPunct="1"/>
            <a:endParaRPr lang="en-US" altLang="en-US" dirty="0" smtClean="0">
              <a:solidFill>
                <a:schemeClr val="tx1"/>
              </a:solidFill>
              <a:ea typeface="ＭＳ Ｐゴシック" panose="020B0600070205080204" pitchFamily="34" charset="-128"/>
            </a:endParaRPr>
          </a:p>
          <a:p>
            <a:pPr eaLnBrk="1" hangingPunct="1"/>
            <a:endParaRPr lang="en-US" altLang="en-US" sz="2400" dirty="0">
              <a:solidFill>
                <a:schemeClr val="tx1"/>
              </a:solidFill>
              <a:ea typeface="ＭＳ Ｐゴシック" panose="020B0600070205080204" pitchFamily="34" charset="-128"/>
            </a:endParaRPr>
          </a:p>
        </p:txBody>
      </p:sp>
      <p:sp>
        <p:nvSpPr>
          <p:cNvPr id="89090"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FF810B4-76CD-4073-8620-BFDA6593F3FC}" type="datetime1">
              <a:rPr lang="en-US" altLang="en-US" sz="1200">
                <a:solidFill>
                  <a:srgbClr val="045C75"/>
                </a:solidFill>
              </a:rPr>
              <a:pPr eaLnBrk="1" hangingPunct="1"/>
              <a:t>8/25/2017</a:t>
            </a:fld>
            <a:endParaRPr lang="en-US" altLang="en-US" sz="1200">
              <a:solidFill>
                <a:srgbClr val="045C75"/>
              </a:solidFill>
            </a:endParaRPr>
          </a:p>
        </p:txBody>
      </p:sp>
      <p:sp>
        <p:nvSpPr>
          <p:cNvPr id="8909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p>
        </p:txBody>
      </p:sp>
    </p:spTree>
    <p:extLst>
      <p:ext uri="{BB962C8B-B14F-4D97-AF65-F5344CB8AC3E}">
        <p14:creationId xmlns:p14="http://schemas.microsoft.com/office/powerpoint/2010/main" val="3843052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209551" y="-1"/>
            <a:ext cx="11806046" cy="1143000"/>
          </a:xfrm>
        </p:spPr>
        <p:txBody>
          <a:bodyPr>
            <a:normAutofit/>
          </a:bodyPr>
          <a:lstStyle/>
          <a:p>
            <a:pPr eaLnBrk="1" hangingPunct="1"/>
            <a:r>
              <a:rPr lang="en-US" altLang="en-US" sz="5400" dirty="0" smtClean="0">
                <a:latin typeface="Comic Sans MS" panose="030F0702030302020204" pitchFamily="66" charset="0"/>
                <a:ea typeface="ＭＳ Ｐゴシック" panose="020B0600070205080204" pitchFamily="34" charset="-128"/>
                <a:cs typeface="Times New Roman" panose="02020603050405020304" pitchFamily="18" charset="0"/>
              </a:rPr>
              <a:t>For your presentation</a:t>
            </a:r>
            <a:endParaRPr lang="en-US" altLang="en-US" sz="5400" dirty="0">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89090"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FF810B4-76CD-4073-8620-BFDA6593F3FC}" type="datetime1">
              <a:rPr lang="en-US" altLang="en-US" sz="1200">
                <a:solidFill>
                  <a:srgbClr val="045C75"/>
                </a:solidFill>
              </a:rPr>
              <a:pPr eaLnBrk="1" hangingPunct="1"/>
              <a:t>8/25/2017</a:t>
            </a:fld>
            <a:endParaRPr lang="en-US" altLang="en-US" sz="1200">
              <a:solidFill>
                <a:srgbClr val="045C75"/>
              </a:solidFill>
            </a:endParaRPr>
          </a:p>
        </p:txBody>
      </p:sp>
      <p:sp>
        <p:nvSpPr>
          <p:cNvPr id="8909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p>
        </p:txBody>
      </p:sp>
      <p:sp>
        <p:nvSpPr>
          <p:cNvPr id="6" name="Rectangle 3"/>
          <p:cNvSpPr txBox="1">
            <a:spLocks noChangeArrowheads="1"/>
          </p:cNvSpPr>
          <p:nvPr/>
        </p:nvSpPr>
        <p:spPr>
          <a:xfrm>
            <a:off x="645133" y="1119874"/>
            <a:ext cx="9428987" cy="5738125"/>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altLang="en-US" sz="4000"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Write the subject of the topic</a:t>
            </a:r>
          </a:p>
          <a:p>
            <a:r>
              <a:rPr lang="en-US" altLang="en-US" sz="4000"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Write a one sentence objective (trusting, believing, or doing)</a:t>
            </a:r>
          </a:p>
          <a:p>
            <a:r>
              <a:rPr lang="en-US" altLang="en-US" sz="4000"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Write a one sentence describing what you’re going to do for each movement.  </a:t>
            </a:r>
          </a:p>
          <a:p>
            <a:r>
              <a:rPr lang="en-US" altLang="en-US" sz="4000"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Highlight one of them, the one where there is a great deal of passion.  </a:t>
            </a:r>
          </a:p>
          <a:p>
            <a:r>
              <a:rPr lang="en-US" altLang="en-US" sz="4000" dirty="0" smtClean="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Write them out on an easel paper, and be wiling to present your lesson after lunch.  </a:t>
            </a:r>
          </a:p>
          <a:p>
            <a:endParaRPr lang="en-US" altLang="en-US" sz="2400" dirty="0">
              <a:solidFill>
                <a:schemeClr val="tx1"/>
              </a:solidFill>
              <a:ea typeface="ＭＳ Ｐゴシック" panose="020B0600070205080204" pitchFamily="34" charset="-128"/>
            </a:endParaRPr>
          </a:p>
        </p:txBody>
      </p:sp>
      <p:sp>
        <p:nvSpPr>
          <p:cNvPr id="3" name="Content Placeholder 2"/>
          <p:cNvSpPr>
            <a:spLocks noGrp="1"/>
          </p:cNvSpPr>
          <p:nvPr>
            <p:ph idx="1"/>
          </p:nvPr>
        </p:nvSpPr>
        <p:spPr>
          <a:xfrm>
            <a:off x="10074120" y="3966358"/>
            <a:ext cx="4809564" cy="3793613"/>
          </a:xfrm>
        </p:spPr>
        <p:txBody>
          <a:bodyPr/>
          <a:lstStyle/>
          <a:p>
            <a:endParaRPr lang="en-US" dirty="0"/>
          </a:p>
        </p:txBody>
      </p:sp>
    </p:spTree>
    <p:extLst>
      <p:ext uri="{BB962C8B-B14F-4D97-AF65-F5344CB8AC3E}">
        <p14:creationId xmlns:p14="http://schemas.microsoft.com/office/powerpoint/2010/main" val="3235077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61" y="474134"/>
            <a:ext cx="10493298" cy="1507067"/>
          </a:xfrm>
        </p:spPr>
        <p:txBody>
          <a:bodyPr rtlCol="0">
            <a:normAutofit/>
          </a:bodyPr>
          <a:lstStyle/>
          <a:p>
            <a:pPr>
              <a:defRPr/>
            </a:pPr>
            <a:r>
              <a:rPr lang="en-US" b="1" dirty="0" smtClean="0"/>
              <a:t>Let’s use what we have created to pray</a:t>
            </a:r>
            <a:endParaRPr lang="en-US" b="1" dirty="0"/>
          </a:p>
        </p:txBody>
      </p:sp>
      <p:sp>
        <p:nvSpPr>
          <p:cNvPr id="21506" name="TextBox 3"/>
          <p:cNvSpPr txBox="1">
            <a:spLocks noChangeArrowheads="1"/>
          </p:cNvSpPr>
          <p:nvPr/>
        </p:nvSpPr>
        <p:spPr bwMode="auto">
          <a:xfrm>
            <a:off x="557561" y="2527611"/>
            <a:ext cx="11158189" cy="2862322"/>
          </a:xfrm>
          <a:prstGeom prst="rect">
            <a:avLst/>
          </a:prstGeom>
          <a:noFill/>
          <a:ln w="9525">
            <a:noFill/>
            <a:miter lim="800000"/>
            <a:headEnd/>
            <a:tailEnd/>
          </a:ln>
        </p:spPr>
        <p:txBody>
          <a:bodyPr wrap="square">
            <a:spAutoFit/>
          </a:bodyPr>
          <a:lstStyle/>
          <a:p>
            <a:pPr algn="l"/>
            <a:r>
              <a:rPr lang="en-US" sz="3000" b="1" dirty="0">
                <a:latin typeface="Calibri" pitchFamily="34" charset="0"/>
              </a:rPr>
              <a:t>Opening:</a:t>
            </a:r>
          </a:p>
          <a:p>
            <a:pPr algn="l"/>
            <a:r>
              <a:rPr lang="en-US" sz="3000" b="1" dirty="0">
                <a:latin typeface="Calibri" pitchFamily="34" charset="0"/>
              </a:rPr>
              <a:t>Jesus takes us where we </a:t>
            </a:r>
            <a:r>
              <a:rPr lang="en-US" sz="3000" b="1" dirty="0" smtClean="0">
                <a:latin typeface="Calibri" pitchFamily="34" charset="0"/>
              </a:rPr>
              <a:t>are and </a:t>
            </a:r>
            <a:r>
              <a:rPr lang="en-US" sz="3000" b="1" dirty="0">
                <a:latin typeface="Calibri" pitchFamily="34" charset="0"/>
              </a:rPr>
              <a:t>loves us completely and </a:t>
            </a:r>
            <a:r>
              <a:rPr lang="en-US" sz="3000" b="1" dirty="0" smtClean="0">
                <a:latin typeface="Calibri" pitchFamily="34" charset="0"/>
              </a:rPr>
              <a:t>unconditionally then </a:t>
            </a:r>
            <a:r>
              <a:rPr lang="en-US" sz="3000" b="1" dirty="0">
                <a:latin typeface="Calibri" pitchFamily="34" charset="0"/>
              </a:rPr>
              <a:t>moves us into reconciliation with himself </a:t>
            </a:r>
            <a:r>
              <a:rPr lang="en-US" sz="3000" b="1" dirty="0" smtClean="0">
                <a:latin typeface="Calibri" pitchFamily="34" charset="0"/>
              </a:rPr>
              <a:t>and </a:t>
            </a:r>
            <a:r>
              <a:rPr lang="en-US" sz="3000" b="1" dirty="0">
                <a:latin typeface="Calibri" pitchFamily="34" charset="0"/>
              </a:rPr>
              <a:t>others</a:t>
            </a:r>
          </a:p>
          <a:p>
            <a:pPr algn="l"/>
            <a:endParaRPr lang="en-US" sz="3000" b="1" dirty="0">
              <a:latin typeface="Calibri" pitchFamily="34" charset="0"/>
            </a:endParaRPr>
          </a:p>
          <a:p>
            <a:pPr algn="l"/>
            <a:endParaRPr lang="en-US" sz="3000" b="1" dirty="0">
              <a:latin typeface="Calibri" pitchFamily="34" charset="0"/>
            </a:endParaRPr>
          </a:p>
        </p:txBody>
      </p:sp>
    </p:spTree>
    <p:extLst>
      <p:ext uri="{BB962C8B-B14F-4D97-AF65-F5344CB8AC3E}">
        <p14:creationId xmlns:p14="http://schemas.microsoft.com/office/powerpoint/2010/main" val="2230901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209551" y="-1"/>
            <a:ext cx="11806046" cy="1143000"/>
          </a:xfrm>
        </p:spPr>
        <p:txBody>
          <a:bodyPr>
            <a:normAutofit/>
          </a:bodyPr>
          <a:lstStyle/>
          <a:p>
            <a:pPr eaLnBrk="1" hangingPunct="1"/>
            <a:r>
              <a:rPr lang="en-US" altLang="en-US" sz="5400" dirty="0" smtClean="0">
                <a:latin typeface="Comic Sans MS" panose="030F0702030302020204" pitchFamily="66" charset="0"/>
                <a:ea typeface="ＭＳ Ｐゴシック" panose="020B0600070205080204" pitchFamily="34" charset="-128"/>
                <a:cs typeface="Times New Roman" panose="02020603050405020304" pitchFamily="18" charset="0"/>
              </a:rPr>
              <a:t>For your presentation</a:t>
            </a:r>
            <a:endParaRPr lang="en-US" altLang="en-US" sz="5400" dirty="0">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89090"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FF810B4-76CD-4073-8620-BFDA6593F3FC}" type="datetime1">
              <a:rPr lang="en-US" altLang="en-US" sz="1200">
                <a:solidFill>
                  <a:srgbClr val="045C75"/>
                </a:solidFill>
              </a:rPr>
              <a:pPr eaLnBrk="1" hangingPunct="1"/>
              <a:t>8/25/2017</a:t>
            </a:fld>
            <a:endParaRPr lang="en-US" altLang="en-US" sz="1200">
              <a:solidFill>
                <a:srgbClr val="045C75"/>
              </a:solidFill>
            </a:endParaRPr>
          </a:p>
        </p:txBody>
      </p:sp>
      <p:sp>
        <p:nvSpPr>
          <p:cNvPr id="8909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p>
        </p:txBody>
      </p:sp>
      <p:sp>
        <p:nvSpPr>
          <p:cNvPr id="6" name="Rectangle 3"/>
          <p:cNvSpPr txBox="1">
            <a:spLocks noChangeArrowheads="1"/>
          </p:cNvSpPr>
          <p:nvPr/>
        </p:nvSpPr>
        <p:spPr>
          <a:xfrm>
            <a:off x="645133" y="1119874"/>
            <a:ext cx="9428987" cy="57381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US" altLang="en-US" sz="2400" dirty="0">
              <a:solidFill>
                <a:schemeClr val="tx1"/>
              </a:solidFill>
              <a:ea typeface="ＭＳ Ｐゴシック" panose="020B0600070205080204" pitchFamily="34" charset="-128"/>
            </a:endParaRPr>
          </a:p>
        </p:txBody>
      </p:sp>
      <p:sp>
        <p:nvSpPr>
          <p:cNvPr id="3" name="Content Placeholder 2"/>
          <p:cNvSpPr>
            <a:spLocks noGrp="1"/>
          </p:cNvSpPr>
          <p:nvPr>
            <p:ph idx="1"/>
          </p:nvPr>
        </p:nvSpPr>
        <p:spPr>
          <a:xfrm>
            <a:off x="6349284" y="1754056"/>
            <a:ext cx="8534400" cy="6005915"/>
          </a:xfrm>
        </p:spPr>
        <p:txBody>
          <a:bodyPr/>
          <a:lstStyle/>
          <a:p>
            <a:endParaRPr lang="en-US" dirty="0"/>
          </a:p>
        </p:txBody>
      </p:sp>
    </p:spTree>
    <p:extLst>
      <p:ext uri="{BB962C8B-B14F-4D97-AF65-F5344CB8AC3E}">
        <p14:creationId xmlns:p14="http://schemas.microsoft.com/office/powerpoint/2010/main" val="2735951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everything in 8 seconds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07061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828800" y="609600"/>
            <a:ext cx="8534400" cy="1143000"/>
          </a:xfrm>
        </p:spPr>
        <p:txBody>
          <a:bodyPr>
            <a:normAutofit/>
          </a:bodyPr>
          <a:lstStyle/>
          <a:p>
            <a:pPr eaLnBrk="1" hangingPunct="1"/>
            <a:r>
              <a:rPr lang="en-US" altLang="en-US" sz="4500" dirty="0" smtClean="0">
                <a:latin typeface="Comic Sans MS" panose="030F0702030302020204" pitchFamily="66" charset="0"/>
                <a:ea typeface="ＭＳ Ｐゴシック" panose="020B0600070205080204" pitchFamily="34" charset="-128"/>
              </a:rPr>
              <a:t>Gathering </a:t>
            </a:r>
            <a:r>
              <a:rPr lang="en-US" altLang="en-US" sz="4500" dirty="0">
                <a:latin typeface="Comic Sans MS" panose="030F0702030302020204" pitchFamily="66" charset="0"/>
                <a:ea typeface="ＭＳ Ｐゴシック" panose="020B0600070205080204" pitchFamily="34" charset="-128"/>
              </a:rPr>
              <a:t>Environment </a:t>
            </a:r>
            <a:endParaRPr lang="en-US" altLang="en-US" sz="1800" dirty="0">
              <a:latin typeface="Comic Sans MS" panose="030F0702030302020204" pitchFamily="66" charset="0"/>
              <a:ea typeface="ＭＳ Ｐゴシック" panose="020B0600070205080204" pitchFamily="34" charset="-128"/>
            </a:endParaRPr>
          </a:p>
        </p:txBody>
      </p:sp>
      <p:pic>
        <p:nvPicPr>
          <p:cNvPr id="91139" name="Content Placeholder 5" descr="DSCN5258.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800" y="2298699"/>
            <a:ext cx="4819650" cy="3614738"/>
          </a:xfrm>
        </p:spPr>
      </p:pic>
      <p:sp>
        <p:nvSpPr>
          <p:cNvPr id="91140"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1FAB742-60E5-490C-A95F-5325759AC312}" type="datetime1">
              <a:rPr lang="en-US" altLang="en-US" sz="1200">
                <a:solidFill>
                  <a:srgbClr val="045C75"/>
                </a:solidFill>
              </a:rPr>
              <a:pPr eaLnBrk="1" hangingPunct="1"/>
              <a:t>8/25/2017</a:t>
            </a:fld>
            <a:endParaRPr lang="en-US" altLang="en-US" sz="1200">
              <a:solidFill>
                <a:srgbClr val="045C75"/>
              </a:solidFill>
            </a:endParaRPr>
          </a:p>
        </p:txBody>
      </p:sp>
      <p:sp>
        <p:nvSpPr>
          <p:cNvPr id="9114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p>
        </p:txBody>
      </p:sp>
    </p:spTree>
    <p:extLst>
      <p:ext uri="{BB962C8B-B14F-4D97-AF65-F5344CB8AC3E}">
        <p14:creationId xmlns:p14="http://schemas.microsoft.com/office/powerpoint/2010/main" val="3404124100"/>
      </p:ext>
    </p:extLst>
  </p:cSld>
  <p:clrMapOvr>
    <a:masterClrMapping/>
  </p:clrMapOvr>
  <p:transition>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a:xfrm>
            <a:off x="2209801" y="0"/>
            <a:ext cx="8080375" cy="1143000"/>
          </a:xfrm>
        </p:spPr>
        <p:txBody>
          <a:bodyPr/>
          <a:lstStyle/>
          <a:p>
            <a:pPr eaLnBrk="1" hangingPunct="1"/>
            <a:r>
              <a:rPr lang="en-US" altLang="en-US" sz="5400">
                <a:latin typeface="Comic Sans MS" panose="030F0702030302020204" pitchFamily="66" charset="0"/>
                <a:ea typeface="ＭＳ Ｐゴシック" panose="020B0600070205080204" pitchFamily="34" charset="-128"/>
                <a:cs typeface="Times New Roman" panose="02020603050405020304" pitchFamily="18" charset="0"/>
              </a:rPr>
              <a:t>What you need</a:t>
            </a:r>
          </a:p>
        </p:txBody>
      </p:sp>
      <p:sp>
        <p:nvSpPr>
          <p:cNvPr id="93189" name="Rectangle 3"/>
          <p:cNvSpPr>
            <a:spLocks noGrp="1" noChangeArrowheads="1"/>
          </p:cNvSpPr>
          <p:nvPr>
            <p:ph idx="1"/>
          </p:nvPr>
        </p:nvSpPr>
        <p:spPr>
          <a:xfrm>
            <a:off x="2206625" y="1066800"/>
            <a:ext cx="7772400" cy="5029200"/>
          </a:xfrm>
        </p:spPr>
        <p:txBody>
          <a:bodyPr/>
          <a:lstStyle/>
          <a:p>
            <a:r>
              <a:rPr lang="en-US" altLang="en-US" sz="40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Placemats or fabric squares</a:t>
            </a:r>
          </a:p>
          <a:p>
            <a:r>
              <a:rPr lang="en-US" altLang="en-US" sz="40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Bible</a:t>
            </a:r>
          </a:p>
          <a:p>
            <a:r>
              <a:rPr lang="en-US" altLang="en-US" sz="40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Candle/Matches or Candle with Batteries </a:t>
            </a:r>
          </a:p>
          <a:p>
            <a:r>
              <a:rPr lang="en-US" altLang="en-US" sz="40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A plant or flower</a:t>
            </a:r>
          </a:p>
          <a:p>
            <a:r>
              <a:rPr lang="en-US" altLang="en-US" sz="4000" dirty="0">
                <a:solidFill>
                  <a:schemeClr val="tx1"/>
                </a:solidFill>
                <a:latin typeface="Comic Sans MS" panose="030F0702030302020204" pitchFamily="66" charset="0"/>
                <a:ea typeface="ＭＳ Ｐゴシック" panose="020B0600070205080204" pitchFamily="34" charset="-128"/>
                <a:cs typeface="Times New Roman" panose="02020603050405020304" pitchFamily="18" charset="0"/>
              </a:rPr>
              <a:t>Some symbol from the lesson</a:t>
            </a:r>
            <a:endParaRPr lang="en-US" altLang="en-US" sz="2400" dirty="0">
              <a:solidFill>
                <a:schemeClr val="tx1"/>
              </a:solidFill>
              <a:ea typeface="ＭＳ Ｐゴシック" panose="020B0600070205080204" pitchFamily="34" charset="-128"/>
            </a:endParaRPr>
          </a:p>
        </p:txBody>
      </p:sp>
      <p:sp>
        <p:nvSpPr>
          <p:cNvPr id="93186"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054B5B9-916B-444F-B400-C4ADC54D2308}" type="datetime1">
              <a:rPr lang="en-US" altLang="en-US" sz="1200">
                <a:solidFill>
                  <a:srgbClr val="045C75"/>
                </a:solidFill>
              </a:rPr>
              <a:pPr eaLnBrk="1" hangingPunct="1"/>
              <a:t>8/25/2017</a:t>
            </a:fld>
            <a:endParaRPr lang="en-US" altLang="en-US" sz="1200">
              <a:solidFill>
                <a:srgbClr val="045C75"/>
              </a:solidFill>
            </a:endParaRPr>
          </a:p>
        </p:txBody>
      </p:sp>
      <p:sp>
        <p:nvSpPr>
          <p:cNvPr id="93187"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p>
        </p:txBody>
      </p:sp>
    </p:spTree>
    <p:extLst>
      <p:ext uri="{BB962C8B-B14F-4D97-AF65-F5344CB8AC3E}">
        <p14:creationId xmlns:p14="http://schemas.microsoft.com/office/powerpoint/2010/main" val="217577053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endParaRPr lang="en-US" altLang="en-US" smtClean="0">
              <a:ea typeface="ＭＳ Ｐゴシック" panose="020B0600070205080204" pitchFamily="34" charset="-128"/>
            </a:endParaRPr>
          </a:p>
        </p:txBody>
      </p:sp>
      <p:pic>
        <p:nvPicPr>
          <p:cNvPr id="95235" name="Content Placeholder 5" descr="IMG_8229.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1859" y="1143000"/>
            <a:ext cx="5422107" cy="3614738"/>
          </a:xfrm>
        </p:spPr>
      </p:pic>
      <p:sp>
        <p:nvSpPr>
          <p:cNvPr id="95236"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B2A9F79-1D63-413F-B94E-EC2224520978}" type="datetime1">
              <a:rPr lang="en-US" altLang="en-US" sz="1200">
                <a:solidFill>
                  <a:srgbClr val="045C75"/>
                </a:solidFill>
              </a:rPr>
              <a:pPr eaLnBrk="1" hangingPunct="1"/>
              <a:t>8/25/2017</a:t>
            </a:fld>
            <a:endParaRPr lang="en-US" altLang="en-US" sz="1200">
              <a:solidFill>
                <a:srgbClr val="045C75"/>
              </a:solidFill>
            </a:endParaRPr>
          </a:p>
        </p:txBody>
      </p:sp>
      <p:sp>
        <p:nvSpPr>
          <p:cNvPr id="9523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latin typeface="Constantia" panose="02030602050306030303" pitchFamily="18" charset="0"/>
            </a:endParaRPr>
          </a:p>
        </p:txBody>
      </p:sp>
    </p:spTree>
    <p:extLst>
      <p:ext uri="{BB962C8B-B14F-4D97-AF65-F5344CB8AC3E}">
        <p14:creationId xmlns:p14="http://schemas.microsoft.com/office/powerpoint/2010/main" val="3463645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endParaRPr lang="en-US" altLang="en-US" smtClean="0">
              <a:ea typeface="ＭＳ Ｐゴシック" panose="020B0600070205080204" pitchFamily="34" charset="-128"/>
            </a:endParaRPr>
          </a:p>
        </p:txBody>
      </p:sp>
      <p:sp>
        <p:nvSpPr>
          <p:cNvPr id="96262" name="Content Placeholder 8"/>
          <p:cNvSpPr>
            <a:spLocks noGrp="1"/>
          </p:cNvSpPr>
          <p:nvPr>
            <p:ph idx="1"/>
          </p:nvPr>
        </p:nvSpPr>
        <p:spPr/>
        <p:txBody>
          <a:bodyPr/>
          <a:lstStyle/>
          <a:p>
            <a:endParaRPr lang="en-US" altLang="en-US" smtClean="0">
              <a:ea typeface="ＭＳ Ｐゴシック" panose="020B0600070205080204" pitchFamily="34" charset="-128"/>
            </a:endParaRPr>
          </a:p>
        </p:txBody>
      </p:sp>
      <p:sp>
        <p:nvSpPr>
          <p:cNvPr id="96259"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0A195FF-993F-47A1-AD8E-377EFB91415B}" type="datetime1">
              <a:rPr lang="en-US" altLang="en-US" sz="1200">
                <a:solidFill>
                  <a:srgbClr val="045C75"/>
                </a:solidFill>
              </a:rPr>
              <a:pPr eaLnBrk="1" hangingPunct="1"/>
              <a:t>8/25/2017</a:t>
            </a:fld>
            <a:endParaRPr lang="en-US" altLang="en-US" sz="1200">
              <a:solidFill>
                <a:srgbClr val="045C75"/>
              </a:solidFill>
            </a:endParaRPr>
          </a:p>
        </p:txBody>
      </p:sp>
      <p:sp>
        <p:nvSpPr>
          <p:cNvPr id="96260" name="Slide Number Placeholder 4"/>
          <p:cNvSpPr>
            <a:spLocks noGrp="1"/>
          </p:cNvSpPr>
          <p:nvPr>
            <p:ph type="sldNum" sz="quarter" idx="12"/>
          </p:nvPr>
        </p:nvSpPr>
        <p:spPr bwMode="auto">
          <a:xfrm>
            <a:off x="10400467" y="5643562"/>
            <a:ext cx="1142245" cy="669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latin typeface="Constantia" panose="02030602050306030303" pitchFamily="18" charset="0"/>
            </a:endParaRPr>
          </a:p>
        </p:txBody>
      </p:sp>
      <p:pic>
        <p:nvPicPr>
          <p:cNvPr id="96261" name="Picture 7" descr="IMG_82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0850"/>
            <a:ext cx="6553200" cy="436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3965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endParaRPr lang="en-US" altLang="en-US" smtClean="0">
              <a:ea typeface="ＭＳ Ｐゴシック" panose="020B0600070205080204" pitchFamily="34" charset="-128"/>
            </a:endParaRPr>
          </a:p>
        </p:txBody>
      </p:sp>
      <p:pic>
        <p:nvPicPr>
          <p:cNvPr id="97285" name="Content Placeholder 6" descr="IMG_8237.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3309" y="1276350"/>
            <a:ext cx="5422107" cy="3614738"/>
          </a:xfrm>
        </p:spPr>
      </p:pic>
      <p:sp>
        <p:nvSpPr>
          <p:cNvPr id="97283"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749F5B0-B4B9-4AD5-8E4C-3D3CCE1CCC9D}" type="datetime1">
              <a:rPr lang="en-US" altLang="en-US" sz="1200">
                <a:solidFill>
                  <a:srgbClr val="045C75"/>
                </a:solidFill>
              </a:rPr>
              <a:pPr eaLnBrk="1" hangingPunct="1"/>
              <a:t>8/25/2017</a:t>
            </a:fld>
            <a:endParaRPr lang="en-US" altLang="en-US" sz="1200">
              <a:solidFill>
                <a:srgbClr val="045C75"/>
              </a:solidFill>
            </a:endParaRPr>
          </a:p>
        </p:txBody>
      </p:sp>
      <p:sp>
        <p:nvSpPr>
          <p:cNvPr id="9728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latin typeface="Constantia" panose="02030602050306030303" pitchFamily="18" charset="0"/>
            </a:endParaRPr>
          </a:p>
        </p:txBody>
      </p:sp>
    </p:spTree>
    <p:extLst>
      <p:ext uri="{BB962C8B-B14F-4D97-AF65-F5344CB8AC3E}">
        <p14:creationId xmlns:p14="http://schemas.microsoft.com/office/powerpoint/2010/main" val="16914405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en-US" altLang="en-US" smtClean="0">
              <a:ea typeface="ＭＳ Ｐゴシック" panose="020B0600070205080204" pitchFamily="34" charset="-128"/>
            </a:endParaRPr>
          </a:p>
        </p:txBody>
      </p:sp>
      <p:pic>
        <p:nvPicPr>
          <p:cNvPr id="98309" name="Content Placeholder 6" descr="IMG_8235.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2709" y="1447800"/>
            <a:ext cx="5422107" cy="3614738"/>
          </a:xfrm>
        </p:spPr>
      </p:pic>
      <p:sp>
        <p:nvSpPr>
          <p:cNvPr id="98307"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6C6E64B-7C31-49AD-A03C-A2D5A88D125A}" type="datetime1">
              <a:rPr lang="en-US" altLang="en-US" sz="1200">
                <a:solidFill>
                  <a:srgbClr val="045C75"/>
                </a:solidFill>
              </a:rPr>
              <a:pPr eaLnBrk="1" hangingPunct="1"/>
              <a:t>8/25/2017</a:t>
            </a:fld>
            <a:endParaRPr lang="en-US" altLang="en-US" sz="1200">
              <a:solidFill>
                <a:srgbClr val="045C75"/>
              </a:solidFill>
            </a:endParaRPr>
          </a:p>
        </p:txBody>
      </p:sp>
      <p:sp>
        <p:nvSpPr>
          <p:cNvPr id="98308"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latin typeface="Constantia" panose="02030602050306030303" pitchFamily="18" charset="0"/>
            </a:endParaRPr>
          </a:p>
        </p:txBody>
      </p:sp>
    </p:spTree>
    <p:extLst>
      <p:ext uri="{BB962C8B-B14F-4D97-AF65-F5344CB8AC3E}">
        <p14:creationId xmlns:p14="http://schemas.microsoft.com/office/powerpoint/2010/main" val="5188396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a:xfrm>
            <a:off x="933451" y="1095375"/>
            <a:ext cx="8080375" cy="1143000"/>
          </a:xfrm>
        </p:spPr>
        <p:txBody>
          <a:bodyPr/>
          <a:lstStyle/>
          <a:p>
            <a:pPr eaLnBrk="1" hangingPunct="1"/>
            <a:r>
              <a:rPr lang="en-US" altLang="en-US" sz="5400" dirty="0">
                <a:latin typeface="Comic Sans MS" panose="030F0702030302020204" pitchFamily="66" charset="0"/>
                <a:ea typeface="ＭＳ Ｐゴシック" panose="020B0600070205080204" pitchFamily="34" charset="-128"/>
                <a:cs typeface="Times New Roman" panose="02020603050405020304" pitchFamily="18" charset="0"/>
              </a:rPr>
              <a:t>Set Up</a:t>
            </a:r>
          </a:p>
        </p:txBody>
      </p:sp>
      <p:sp>
        <p:nvSpPr>
          <p:cNvPr id="99333" name="Rectangle 3"/>
          <p:cNvSpPr>
            <a:spLocks noGrp="1" noChangeArrowheads="1"/>
          </p:cNvSpPr>
          <p:nvPr>
            <p:ph idx="1"/>
          </p:nvPr>
        </p:nvSpPr>
        <p:spPr>
          <a:xfrm>
            <a:off x="428628" y="960437"/>
            <a:ext cx="7772400" cy="5029200"/>
          </a:xfrm>
        </p:spPr>
        <p:txBody>
          <a:bodyPr/>
          <a:lstStyle/>
          <a:p>
            <a:r>
              <a:rPr lang="en-US" altLang="en-US" sz="2400" dirty="0">
                <a:ea typeface="ＭＳ Ｐゴシック" panose="020B0600070205080204" pitchFamily="34" charset="-128"/>
              </a:rPr>
              <a:t>What </a:t>
            </a:r>
            <a:r>
              <a:rPr lang="en-US" altLang="en-US" sz="2400" dirty="0" smtClean="0">
                <a:ea typeface="ＭＳ Ｐゴシック" panose="020B0600070205080204" pitchFamily="34" charset="-128"/>
              </a:rPr>
              <a:t>are </a:t>
            </a:r>
            <a:r>
              <a:rPr lang="en-US" altLang="en-US" sz="2400" dirty="0">
                <a:ea typeface="ＭＳ Ｐゴシック" panose="020B0600070205080204" pitchFamily="34" charset="-128"/>
              </a:rPr>
              <a:t>the most important five minutes of the session? (this is a trick question)</a:t>
            </a:r>
          </a:p>
        </p:txBody>
      </p:sp>
      <p:sp>
        <p:nvSpPr>
          <p:cNvPr id="99330"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49562C9-5F0D-450E-8E68-C7E1AB0D3F65}" type="datetime1">
              <a:rPr lang="en-US" altLang="en-US" sz="1200">
                <a:solidFill>
                  <a:srgbClr val="045C75"/>
                </a:solidFill>
              </a:rPr>
              <a:pPr eaLnBrk="1" hangingPunct="1"/>
              <a:t>8/25/2017</a:t>
            </a:fld>
            <a:endParaRPr lang="en-US" altLang="en-US" sz="1200">
              <a:solidFill>
                <a:srgbClr val="045C75"/>
              </a:solidFill>
            </a:endParaRPr>
          </a:p>
        </p:txBody>
      </p:sp>
      <p:sp>
        <p:nvSpPr>
          <p:cNvPr id="9933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p>
        </p:txBody>
      </p:sp>
      <p:pic>
        <p:nvPicPr>
          <p:cNvPr id="993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028" y="571500"/>
            <a:ext cx="2733675" cy="333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8087302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905000" y="457200"/>
            <a:ext cx="8534400" cy="914400"/>
          </a:xfrm>
        </p:spPr>
        <p:txBody>
          <a:bodyPr/>
          <a:lstStyle/>
          <a:p>
            <a:pPr eaLnBrk="1" hangingPunct="1"/>
            <a:r>
              <a:rPr lang="en-US" altLang="en-US" smtClean="0">
                <a:latin typeface="Comic Sans MS" panose="030F0702030302020204" pitchFamily="66" charset="0"/>
                <a:ea typeface="ＭＳ Ｐゴシック" panose="020B0600070205080204" pitchFamily="34" charset="-128"/>
              </a:rPr>
              <a:t>Prayer Experiences </a:t>
            </a:r>
            <a:endParaRPr lang="en-US" altLang="en-US" sz="2000">
              <a:latin typeface="Comic Sans MS" panose="030F0702030302020204" pitchFamily="66" charset="0"/>
              <a:ea typeface="ＭＳ Ｐゴシック" panose="020B0600070205080204" pitchFamily="34" charset="-128"/>
            </a:endParaRPr>
          </a:p>
        </p:txBody>
      </p:sp>
      <p:pic>
        <p:nvPicPr>
          <p:cNvPr id="10138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219200" y="1964531"/>
            <a:ext cx="3614738" cy="3614738"/>
          </a:xfrm>
          <a:noFill/>
        </p:spPr>
      </p:pic>
      <p:sp>
        <p:nvSpPr>
          <p:cNvPr id="101379"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0203723-7038-4346-AAF9-DD2E976B3847}" type="datetime1">
              <a:rPr lang="en-US" altLang="en-US" sz="1200">
                <a:solidFill>
                  <a:srgbClr val="045C75"/>
                </a:solidFill>
              </a:rPr>
              <a:pPr eaLnBrk="1" hangingPunct="1"/>
              <a:t>8/25/2017</a:t>
            </a:fld>
            <a:endParaRPr lang="en-US" altLang="en-US" sz="1200">
              <a:solidFill>
                <a:srgbClr val="045C75"/>
              </a:solidFill>
            </a:endParaRPr>
          </a:p>
        </p:txBody>
      </p:sp>
      <p:sp>
        <p:nvSpPr>
          <p:cNvPr id="101380"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fld id="{765F367F-6CAF-43CF-8BE1-DD42F733A2C7}" type="slidenum">
              <a:rPr lang="en-US" altLang="en-US"/>
              <a:pPr lvl="1" eaLnBrk="1" hangingPunct="1"/>
              <a:t>59</a:t>
            </a:fld>
            <a:endParaRPr lang="en-US" altLang="en-US"/>
          </a:p>
        </p:txBody>
      </p:sp>
    </p:spTree>
    <p:extLst>
      <p:ext uri="{BB962C8B-B14F-4D97-AF65-F5344CB8AC3E}">
        <p14:creationId xmlns:p14="http://schemas.microsoft.com/office/powerpoint/2010/main" val="1339461167"/>
      </p:ext>
    </p:extLst>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918388" y="327927"/>
            <a:ext cx="8534400" cy="1507067"/>
          </a:xfrm>
        </p:spPr>
        <p:txBody>
          <a:bodyPr/>
          <a:lstStyle/>
          <a:p>
            <a:pPr eaLnBrk="1" hangingPunct="1"/>
            <a:r>
              <a:rPr lang="en-US" dirty="0" smtClean="0"/>
              <a:t>Prayer-cont.</a:t>
            </a:r>
          </a:p>
        </p:txBody>
      </p:sp>
      <p:sp>
        <p:nvSpPr>
          <p:cNvPr id="23554" name="TextBox 3"/>
          <p:cNvSpPr txBox="1">
            <a:spLocks noChangeArrowheads="1"/>
          </p:cNvSpPr>
          <p:nvPr/>
        </p:nvSpPr>
        <p:spPr bwMode="auto">
          <a:xfrm>
            <a:off x="285750" y="1225551"/>
            <a:ext cx="11277600" cy="5632311"/>
          </a:xfrm>
          <a:prstGeom prst="rect">
            <a:avLst/>
          </a:prstGeom>
          <a:noFill/>
          <a:ln w="9525">
            <a:noFill/>
            <a:miter lim="800000"/>
            <a:headEnd/>
            <a:tailEnd/>
          </a:ln>
        </p:spPr>
        <p:txBody>
          <a:bodyPr wrap="square">
            <a:spAutoFit/>
          </a:bodyPr>
          <a:lstStyle/>
          <a:p>
            <a:pPr algn="l"/>
            <a:endParaRPr lang="en-US" sz="3000" b="1" dirty="0">
              <a:latin typeface="Calibri" pitchFamily="34" charset="0"/>
            </a:endParaRPr>
          </a:p>
          <a:p>
            <a:pPr algn="l"/>
            <a:r>
              <a:rPr lang="en-US" sz="3000" b="1" dirty="0">
                <a:latin typeface="Calibri" pitchFamily="34" charset="0"/>
              </a:rPr>
              <a:t>Heavenly Father, Help us to</a:t>
            </a:r>
          </a:p>
          <a:p>
            <a:pPr algn="l"/>
            <a:endParaRPr lang="en-US" sz="3000" b="1" dirty="0">
              <a:latin typeface="Calibri" pitchFamily="34" charset="0"/>
            </a:endParaRPr>
          </a:p>
          <a:p>
            <a:pPr algn="l"/>
            <a:r>
              <a:rPr lang="en-US" sz="3000" b="1" dirty="0">
                <a:latin typeface="Calibri" pitchFamily="34" charset="0"/>
              </a:rPr>
              <a:t>Accept our teens where they are</a:t>
            </a:r>
          </a:p>
          <a:p>
            <a:pPr lvl="1" algn="l">
              <a:buFont typeface="Arial" charset="0"/>
              <a:buChar char="•"/>
            </a:pPr>
            <a:r>
              <a:rPr lang="en-US" sz="3000" b="1" dirty="0">
                <a:latin typeface="Calibri" pitchFamily="34" charset="0"/>
              </a:rPr>
              <a:t>Love them completely and unconditionally</a:t>
            </a:r>
          </a:p>
          <a:p>
            <a:pPr lvl="1" algn="l">
              <a:buFont typeface="Arial" charset="0"/>
              <a:buChar char="•"/>
            </a:pPr>
            <a:r>
              <a:rPr lang="en-US" sz="3000" b="1" dirty="0">
                <a:latin typeface="Calibri" pitchFamily="34" charset="0"/>
              </a:rPr>
              <a:t>Move them into a closer relationship with Jesus – so that they can be reconciled  with Him and with the world around them.</a:t>
            </a:r>
          </a:p>
          <a:p>
            <a:pPr lvl="1" algn="l">
              <a:buFont typeface="Arial" charset="0"/>
              <a:buChar char="•"/>
            </a:pPr>
            <a:endParaRPr lang="en-US" sz="3000" b="1" dirty="0">
              <a:latin typeface="Calibri" pitchFamily="34" charset="0"/>
            </a:endParaRPr>
          </a:p>
          <a:p>
            <a:pPr lvl="1" algn="l">
              <a:buFont typeface="Arial" charset="0"/>
              <a:buChar char="•"/>
            </a:pPr>
            <a:r>
              <a:rPr lang="en-US" sz="3000" b="1" dirty="0">
                <a:latin typeface="Calibri" pitchFamily="34" charset="0"/>
              </a:rPr>
              <a:t>Help us to remember that we are just echo’s of the faith – it does not begin or end with us –</a:t>
            </a:r>
          </a:p>
          <a:p>
            <a:pPr lvl="1" algn="l">
              <a:buFont typeface="Arial" charset="0"/>
              <a:buChar char="•"/>
            </a:pPr>
            <a:r>
              <a:rPr lang="en-US" sz="3000" b="1" dirty="0">
                <a:latin typeface="Calibri" pitchFamily="34" charset="0"/>
              </a:rPr>
              <a:t> as Paul reminds us…</a:t>
            </a:r>
          </a:p>
          <a:p>
            <a:pPr algn="l"/>
            <a:endParaRPr lang="en-US" sz="3000" b="1" dirty="0">
              <a:latin typeface="Calibri" pitchFamily="34" charset="0"/>
            </a:endParaRPr>
          </a:p>
        </p:txBody>
      </p:sp>
      <p:sp>
        <p:nvSpPr>
          <p:cNvPr id="2" name="TextBox 1"/>
          <p:cNvSpPr txBox="1"/>
          <p:nvPr/>
        </p:nvSpPr>
        <p:spPr>
          <a:xfrm>
            <a:off x="-1632857" y="19594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398414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50912" y="215900"/>
            <a:ext cx="8534400" cy="1507067"/>
          </a:xfrm>
        </p:spPr>
        <p:txBody>
          <a:bodyPr/>
          <a:lstStyle/>
          <a:p>
            <a:r>
              <a:rPr lang="en-US" altLang="en-US" dirty="0" smtClean="0">
                <a:ea typeface="ＭＳ Ｐゴシック" panose="020B0600070205080204" pitchFamily="34" charset="-128"/>
              </a:rPr>
              <a:t>Framework of Gathered Prayer</a:t>
            </a:r>
          </a:p>
        </p:txBody>
      </p:sp>
      <p:sp>
        <p:nvSpPr>
          <p:cNvPr id="103427" name="Content Placeholder 2"/>
          <p:cNvSpPr>
            <a:spLocks noGrp="1"/>
          </p:cNvSpPr>
          <p:nvPr>
            <p:ph idx="1"/>
          </p:nvPr>
        </p:nvSpPr>
        <p:spPr>
          <a:xfrm>
            <a:off x="950912" y="2298170"/>
            <a:ext cx="8534400" cy="3615267"/>
          </a:xfrm>
        </p:spPr>
        <p:txBody>
          <a:bodyPr>
            <a:normAutofit/>
          </a:bodyPr>
          <a:lstStyle/>
          <a:p>
            <a:r>
              <a:rPr lang="en-US" altLang="en-US" sz="3000" dirty="0" smtClean="0">
                <a:solidFill>
                  <a:schemeClr val="tx1"/>
                </a:solidFill>
                <a:ea typeface="ＭＳ Ｐゴシック" panose="020B0600070205080204" pitchFamily="34" charset="-128"/>
              </a:rPr>
              <a:t>Gather</a:t>
            </a:r>
          </a:p>
          <a:p>
            <a:r>
              <a:rPr lang="en-US" altLang="en-US" sz="3000" dirty="0" smtClean="0">
                <a:solidFill>
                  <a:schemeClr val="tx1"/>
                </a:solidFill>
                <a:ea typeface="ＭＳ Ｐゴシック" panose="020B0600070205080204" pitchFamily="34" charset="-128"/>
              </a:rPr>
              <a:t>Listen</a:t>
            </a:r>
          </a:p>
          <a:p>
            <a:r>
              <a:rPr lang="en-US" altLang="en-US" sz="3000" dirty="0" smtClean="0">
                <a:solidFill>
                  <a:schemeClr val="tx1"/>
                </a:solidFill>
                <a:ea typeface="ＭＳ Ｐゴシック" panose="020B0600070205080204" pitchFamily="34" charset="-128"/>
              </a:rPr>
              <a:t>Respond</a:t>
            </a:r>
          </a:p>
          <a:p>
            <a:r>
              <a:rPr lang="en-US" altLang="en-US" sz="3000" dirty="0" smtClean="0">
                <a:solidFill>
                  <a:schemeClr val="tx1"/>
                </a:solidFill>
                <a:ea typeface="ＭＳ Ｐゴシック" panose="020B0600070205080204" pitchFamily="34" charset="-128"/>
              </a:rPr>
              <a:t>Send Forth</a:t>
            </a:r>
          </a:p>
        </p:txBody>
      </p:sp>
      <p:sp>
        <p:nvSpPr>
          <p:cNvPr id="103428"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35819F8-016F-4B4B-9059-21379AED40D6}" type="datetime1">
              <a:rPr lang="en-US" altLang="en-US" sz="1200">
                <a:solidFill>
                  <a:srgbClr val="045C75"/>
                </a:solidFill>
              </a:rPr>
              <a:pPr eaLnBrk="1" hangingPunct="1"/>
              <a:t>8/25/2017</a:t>
            </a:fld>
            <a:endParaRPr lang="en-US" altLang="en-US" sz="1200">
              <a:solidFill>
                <a:srgbClr val="045C75"/>
              </a:solidFill>
            </a:endParaRPr>
          </a:p>
        </p:txBody>
      </p:sp>
      <p:sp>
        <p:nvSpPr>
          <p:cNvPr id="103429"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latin typeface="Constantia" panose="02030602050306030303" pitchFamily="18" charset="0"/>
            </a:endParaRPr>
          </a:p>
        </p:txBody>
      </p:sp>
      <p:pic>
        <p:nvPicPr>
          <p:cNvPr id="1034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2" y="2316692"/>
            <a:ext cx="28575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8163246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817562" y="353482"/>
            <a:ext cx="8534400" cy="1507067"/>
          </a:xfrm>
        </p:spPr>
        <p:txBody>
          <a:bodyPr/>
          <a:lstStyle/>
          <a:p>
            <a:r>
              <a:rPr lang="en-US" altLang="en-US" dirty="0" smtClean="0">
                <a:ea typeface="ＭＳ Ｐゴシック" panose="020B0600070205080204" pitchFamily="34" charset="-128"/>
              </a:rPr>
              <a:t>Gather </a:t>
            </a:r>
          </a:p>
        </p:txBody>
      </p:sp>
      <p:sp>
        <p:nvSpPr>
          <p:cNvPr id="105475" name="Content Placeholder 2"/>
          <p:cNvSpPr>
            <a:spLocks noGrp="1"/>
          </p:cNvSpPr>
          <p:nvPr>
            <p:ph idx="1"/>
          </p:nvPr>
        </p:nvSpPr>
        <p:spPr>
          <a:xfrm>
            <a:off x="684212" y="685800"/>
            <a:ext cx="10820400" cy="3615267"/>
          </a:xfrm>
        </p:spPr>
        <p:txBody>
          <a:bodyPr>
            <a:normAutofit/>
          </a:bodyPr>
          <a:lstStyle/>
          <a:p>
            <a:r>
              <a:rPr lang="en-US" altLang="en-US" sz="3000" dirty="0" smtClean="0">
                <a:solidFill>
                  <a:schemeClr val="tx1"/>
                </a:solidFill>
                <a:ea typeface="ＭＳ Ｐゴシック" panose="020B0600070205080204" pitchFamily="34" charset="-128"/>
              </a:rPr>
              <a:t>Awareness of being in the presence of God, and in the presence of the Body of Christ.  </a:t>
            </a:r>
          </a:p>
        </p:txBody>
      </p:sp>
      <p:sp>
        <p:nvSpPr>
          <p:cNvPr id="105476"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50094BA-390A-4249-BFBB-38790F27D6AD}" type="datetime1">
              <a:rPr lang="en-US" altLang="en-US" sz="1200">
                <a:solidFill>
                  <a:srgbClr val="045C75"/>
                </a:solidFill>
              </a:rPr>
              <a:pPr eaLnBrk="1" hangingPunct="1"/>
              <a:t>8/25/2017</a:t>
            </a:fld>
            <a:endParaRPr lang="en-US" altLang="en-US" sz="1200">
              <a:solidFill>
                <a:srgbClr val="045C75"/>
              </a:solidFill>
            </a:endParaRPr>
          </a:p>
        </p:txBody>
      </p:sp>
      <p:sp>
        <p:nvSpPr>
          <p:cNvPr id="10547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latin typeface="Constantia" panose="02030602050306030303" pitchFamily="18" charset="0"/>
            </a:endParaRPr>
          </a:p>
        </p:txBody>
      </p:sp>
      <p:pic>
        <p:nvPicPr>
          <p:cNvPr id="1054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3657600"/>
            <a:ext cx="4048125" cy="268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5802550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762000" y="355600"/>
            <a:ext cx="8534400" cy="1507067"/>
          </a:xfrm>
        </p:spPr>
        <p:txBody>
          <a:bodyPr/>
          <a:lstStyle/>
          <a:p>
            <a:r>
              <a:rPr lang="en-US" altLang="en-US" dirty="0" smtClean="0">
                <a:ea typeface="ＭＳ Ｐゴシック" panose="020B0600070205080204" pitchFamily="34" charset="-128"/>
              </a:rPr>
              <a:t>Listen </a:t>
            </a:r>
          </a:p>
        </p:txBody>
      </p:sp>
      <p:sp>
        <p:nvSpPr>
          <p:cNvPr id="107523" name="Content Placeholder 2"/>
          <p:cNvSpPr>
            <a:spLocks noGrp="1"/>
          </p:cNvSpPr>
          <p:nvPr>
            <p:ph idx="1"/>
          </p:nvPr>
        </p:nvSpPr>
        <p:spPr>
          <a:xfrm>
            <a:off x="762000" y="2099733"/>
            <a:ext cx="8534400" cy="3615267"/>
          </a:xfrm>
        </p:spPr>
        <p:txBody>
          <a:bodyPr>
            <a:normAutofit/>
          </a:bodyPr>
          <a:lstStyle/>
          <a:p>
            <a:r>
              <a:rPr lang="en-US" altLang="en-US" sz="3000" dirty="0" smtClean="0">
                <a:solidFill>
                  <a:schemeClr val="tx1"/>
                </a:solidFill>
                <a:ea typeface="ＭＳ Ｐゴシック" panose="020B0600070205080204" pitchFamily="34" charset="-128"/>
              </a:rPr>
              <a:t>To the word of God</a:t>
            </a:r>
          </a:p>
          <a:p>
            <a:r>
              <a:rPr lang="en-US" altLang="en-US" sz="3000" dirty="0" smtClean="0">
                <a:solidFill>
                  <a:schemeClr val="tx1"/>
                </a:solidFill>
                <a:ea typeface="ＭＳ Ｐゴシック" panose="020B0600070205080204" pitchFamily="34" charset="-128"/>
              </a:rPr>
              <a:t>A story</a:t>
            </a:r>
          </a:p>
          <a:p>
            <a:r>
              <a:rPr lang="en-US" altLang="en-US" sz="3000" dirty="0" smtClean="0">
                <a:solidFill>
                  <a:schemeClr val="tx1"/>
                </a:solidFill>
                <a:ea typeface="ＭＳ Ｐゴシック" panose="020B0600070205080204" pitchFamily="34" charset="-128"/>
              </a:rPr>
              <a:t>A speaker</a:t>
            </a:r>
          </a:p>
          <a:p>
            <a:r>
              <a:rPr lang="en-US" altLang="en-US" sz="3000" dirty="0" smtClean="0">
                <a:solidFill>
                  <a:schemeClr val="tx1"/>
                </a:solidFill>
                <a:ea typeface="ＭＳ Ｐゴシック" panose="020B0600070205080204" pitchFamily="34" charset="-128"/>
              </a:rPr>
              <a:t>A lesson </a:t>
            </a:r>
          </a:p>
          <a:p>
            <a:r>
              <a:rPr lang="en-US" altLang="en-US" sz="3000" dirty="0" smtClean="0">
                <a:solidFill>
                  <a:schemeClr val="tx1"/>
                </a:solidFill>
                <a:ea typeface="ＭＳ Ｐゴシック" panose="020B0600070205080204" pitchFamily="34" charset="-128"/>
              </a:rPr>
              <a:t>Music</a:t>
            </a:r>
          </a:p>
          <a:p>
            <a:endParaRPr lang="en-US" altLang="en-US" sz="3000" dirty="0" smtClean="0">
              <a:solidFill>
                <a:schemeClr val="tx1"/>
              </a:solidFill>
              <a:ea typeface="ＭＳ Ｐゴシック" panose="020B0600070205080204" pitchFamily="34" charset="-128"/>
            </a:endParaRPr>
          </a:p>
        </p:txBody>
      </p:sp>
      <p:sp>
        <p:nvSpPr>
          <p:cNvPr id="107524"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74741DF-3B47-44F8-A379-B9181D2271A4}" type="datetime1">
              <a:rPr lang="en-US" altLang="en-US" sz="1200">
                <a:solidFill>
                  <a:srgbClr val="045C75"/>
                </a:solidFill>
              </a:rPr>
              <a:pPr eaLnBrk="1" hangingPunct="1"/>
              <a:t>8/25/2017</a:t>
            </a:fld>
            <a:endParaRPr lang="en-US" altLang="en-US" sz="1200">
              <a:solidFill>
                <a:srgbClr val="045C75"/>
              </a:solidFill>
            </a:endParaRPr>
          </a:p>
        </p:txBody>
      </p:sp>
      <p:sp>
        <p:nvSpPr>
          <p:cNvPr id="10752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latin typeface="Constantia" panose="02030602050306030303" pitchFamily="18" charset="0"/>
            </a:endParaRPr>
          </a:p>
        </p:txBody>
      </p:sp>
      <p:pic>
        <p:nvPicPr>
          <p:cNvPr id="107526" name="Picture 2"/>
          <p:cNvPicPr>
            <a:picLocks noChangeAspect="1" noChangeArrowheads="1"/>
          </p:cNvPicPr>
          <p:nvPr/>
        </p:nvPicPr>
        <p:blipFill>
          <a:blip r:embed="rId3">
            <a:extLst>
              <a:ext uri="{28A0092B-C50C-407E-A947-70E740481C1C}">
                <a14:useLocalDpi xmlns:a14="http://schemas.microsoft.com/office/drawing/2010/main" val="0"/>
              </a:ext>
            </a:extLst>
          </a:blip>
          <a:srcRect l="7458" t="7452" r="8624" b="13043"/>
          <a:stretch>
            <a:fillRect/>
          </a:stretch>
        </p:blipFill>
        <p:spPr bwMode="auto">
          <a:xfrm>
            <a:off x="5503962" y="1862667"/>
            <a:ext cx="6573738" cy="4674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022030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684212" y="404283"/>
            <a:ext cx="8534400" cy="1507067"/>
          </a:xfrm>
        </p:spPr>
        <p:txBody>
          <a:bodyPr/>
          <a:lstStyle/>
          <a:p>
            <a:r>
              <a:rPr lang="en-US" altLang="en-US" dirty="0" smtClean="0">
                <a:ea typeface="ＭＳ Ｐゴシック" panose="020B0600070205080204" pitchFamily="34" charset="-128"/>
              </a:rPr>
              <a:t>Respond </a:t>
            </a:r>
          </a:p>
        </p:txBody>
      </p:sp>
      <p:sp>
        <p:nvSpPr>
          <p:cNvPr id="109571" name="Content Placeholder 2"/>
          <p:cNvSpPr>
            <a:spLocks noGrp="1"/>
          </p:cNvSpPr>
          <p:nvPr>
            <p:ph idx="1"/>
          </p:nvPr>
        </p:nvSpPr>
        <p:spPr>
          <a:xfrm>
            <a:off x="684212" y="1911350"/>
            <a:ext cx="8534400" cy="3615267"/>
          </a:xfrm>
        </p:spPr>
        <p:txBody>
          <a:bodyPr>
            <a:normAutofit/>
          </a:bodyPr>
          <a:lstStyle/>
          <a:p>
            <a:r>
              <a:rPr lang="en-US" altLang="en-US" sz="3000" dirty="0" smtClean="0">
                <a:solidFill>
                  <a:schemeClr val="tx1"/>
                </a:solidFill>
                <a:ea typeface="ＭＳ Ｐゴシック" panose="020B0600070205080204" pitchFamily="34" charset="-128"/>
              </a:rPr>
              <a:t>How are we to keep this alive</a:t>
            </a:r>
          </a:p>
          <a:p>
            <a:r>
              <a:rPr lang="en-US" altLang="en-US" sz="3000" dirty="0" smtClean="0">
                <a:solidFill>
                  <a:schemeClr val="tx1"/>
                </a:solidFill>
                <a:ea typeface="ＭＳ Ｐゴシック" panose="020B0600070205080204" pitchFamily="34" charset="-128"/>
              </a:rPr>
              <a:t>How are we changed by these words</a:t>
            </a:r>
          </a:p>
          <a:p>
            <a:r>
              <a:rPr lang="en-US" altLang="en-US" sz="3000" dirty="0" smtClean="0">
                <a:solidFill>
                  <a:schemeClr val="tx1"/>
                </a:solidFill>
                <a:ea typeface="ＭＳ Ｐゴシック" panose="020B0600070205080204" pitchFamily="34" charset="-128"/>
              </a:rPr>
              <a:t>How are we called to respond</a:t>
            </a:r>
            <a:r>
              <a:rPr lang="en-US" altLang="en-US" sz="3000" dirty="0" smtClean="0">
                <a:solidFill>
                  <a:schemeClr val="tx1"/>
                </a:solidFill>
                <a:ea typeface="ＭＳ Ｐゴシック" panose="020B0600070205080204" pitchFamily="34" charset="-128"/>
              </a:rPr>
              <a:t>?</a:t>
            </a:r>
          </a:p>
          <a:p>
            <a:r>
              <a:rPr lang="en-US" altLang="en-US" sz="3000" dirty="0" smtClean="0">
                <a:solidFill>
                  <a:schemeClr val="tx1"/>
                </a:solidFill>
                <a:ea typeface="ＭＳ Ｐゴシック" panose="020B0600070205080204" pitchFamily="34" charset="-128"/>
              </a:rPr>
              <a:t>What are our prayers?</a:t>
            </a:r>
          </a:p>
          <a:p>
            <a:endParaRPr lang="en-US" altLang="en-US" sz="3000" dirty="0" smtClean="0">
              <a:solidFill>
                <a:schemeClr val="tx1"/>
              </a:solidFill>
              <a:ea typeface="ＭＳ Ｐゴシック" panose="020B0600070205080204" pitchFamily="34" charset="-128"/>
            </a:endParaRPr>
          </a:p>
          <a:p>
            <a:endParaRPr lang="en-US" altLang="en-US" sz="3000" dirty="0" smtClean="0">
              <a:solidFill>
                <a:schemeClr val="tx1"/>
              </a:solidFill>
              <a:ea typeface="ＭＳ Ｐゴシック" panose="020B0600070205080204" pitchFamily="34" charset="-128"/>
            </a:endParaRPr>
          </a:p>
        </p:txBody>
      </p:sp>
      <p:sp>
        <p:nvSpPr>
          <p:cNvPr id="109572"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3CD988D-DC74-4588-BB66-9E412FBE6EF3}" type="datetime1">
              <a:rPr lang="en-US" altLang="en-US" sz="1200">
                <a:solidFill>
                  <a:srgbClr val="045C75"/>
                </a:solidFill>
              </a:rPr>
              <a:pPr eaLnBrk="1" hangingPunct="1"/>
              <a:t>8/25/2017</a:t>
            </a:fld>
            <a:endParaRPr lang="en-US" altLang="en-US" sz="1200">
              <a:solidFill>
                <a:srgbClr val="045C75"/>
              </a:solidFill>
            </a:endParaRPr>
          </a:p>
        </p:txBody>
      </p:sp>
      <p:sp>
        <p:nvSpPr>
          <p:cNvPr id="109573"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endParaRPr lang="en-US" altLang="en-US" dirty="0">
              <a:latin typeface="Constantia" panose="02030602050306030303" pitchFamily="18" charset="0"/>
            </a:endParaRPr>
          </a:p>
        </p:txBody>
      </p:sp>
      <p:pic>
        <p:nvPicPr>
          <p:cNvPr id="1095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914" y="3394075"/>
            <a:ext cx="457200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8976079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44523" y="740833"/>
            <a:ext cx="8534400" cy="1507067"/>
          </a:xfrm>
        </p:spPr>
        <p:txBody>
          <a:bodyPr/>
          <a:lstStyle/>
          <a:p>
            <a:r>
              <a:rPr lang="en-US" altLang="en-US" dirty="0" smtClean="0">
                <a:ea typeface="ＭＳ Ｐゴシック" panose="020B0600070205080204" pitchFamily="34" charset="-128"/>
              </a:rPr>
              <a:t>Send Forth </a:t>
            </a:r>
          </a:p>
        </p:txBody>
      </p:sp>
      <p:sp>
        <p:nvSpPr>
          <p:cNvPr id="111619" name="Content Placeholder 2"/>
          <p:cNvSpPr>
            <a:spLocks noGrp="1"/>
          </p:cNvSpPr>
          <p:nvPr>
            <p:ph idx="1"/>
          </p:nvPr>
        </p:nvSpPr>
        <p:spPr>
          <a:xfrm>
            <a:off x="644523" y="1790700"/>
            <a:ext cx="8534400" cy="3615267"/>
          </a:xfrm>
        </p:spPr>
        <p:txBody>
          <a:bodyPr>
            <a:normAutofit/>
          </a:bodyPr>
          <a:lstStyle/>
          <a:p>
            <a:r>
              <a:rPr lang="en-US" altLang="en-US" sz="3000" dirty="0" smtClean="0">
                <a:solidFill>
                  <a:schemeClr val="tx1"/>
                </a:solidFill>
                <a:ea typeface="ＭＳ Ｐゴシック" panose="020B0600070205080204" pitchFamily="34" charset="-128"/>
              </a:rPr>
              <a:t>How are we renewed?</a:t>
            </a:r>
          </a:p>
          <a:p>
            <a:r>
              <a:rPr lang="en-US" altLang="en-US" sz="3000" dirty="0" smtClean="0">
                <a:solidFill>
                  <a:schemeClr val="tx1"/>
                </a:solidFill>
                <a:ea typeface="ＭＳ Ｐゴシック" panose="020B0600070205080204" pitchFamily="34" charset="-128"/>
              </a:rPr>
              <a:t>What has changed?</a:t>
            </a:r>
          </a:p>
          <a:p>
            <a:r>
              <a:rPr lang="en-US" altLang="en-US" sz="3000" dirty="0" smtClean="0">
                <a:solidFill>
                  <a:schemeClr val="tx1"/>
                </a:solidFill>
                <a:ea typeface="ＭＳ Ｐゴシック" panose="020B0600070205080204" pitchFamily="34" charset="-128"/>
              </a:rPr>
              <a:t>How might </a:t>
            </a:r>
            <a:r>
              <a:rPr lang="en-US" altLang="en-US" sz="3000" dirty="0" smtClean="0">
                <a:solidFill>
                  <a:schemeClr val="tx1"/>
                </a:solidFill>
                <a:ea typeface="ＭＳ Ｐゴシック" panose="020B0600070205080204" pitchFamily="34" charset="-128"/>
              </a:rPr>
              <a:t>we </a:t>
            </a:r>
            <a:r>
              <a:rPr lang="en-US" altLang="en-US" sz="3000" dirty="0" smtClean="0">
                <a:solidFill>
                  <a:schemeClr val="tx1"/>
                </a:solidFill>
                <a:ea typeface="ＭＳ Ｐゴシック" panose="020B0600070205080204" pitchFamily="34" charset="-128"/>
              </a:rPr>
              <a:t>live the message?</a:t>
            </a:r>
          </a:p>
          <a:p>
            <a:endParaRPr lang="en-US" altLang="en-US" sz="3000" dirty="0" smtClean="0">
              <a:solidFill>
                <a:schemeClr val="tx1"/>
              </a:solidFill>
              <a:ea typeface="ＭＳ Ｐゴシック" panose="020B0600070205080204" pitchFamily="34" charset="-128"/>
            </a:endParaRPr>
          </a:p>
          <a:p>
            <a:endParaRPr lang="en-US" altLang="en-US" sz="3000" dirty="0" smtClean="0">
              <a:solidFill>
                <a:schemeClr val="tx1"/>
              </a:solidFill>
              <a:ea typeface="ＭＳ Ｐゴシック" panose="020B0600070205080204" pitchFamily="34" charset="-128"/>
            </a:endParaRPr>
          </a:p>
        </p:txBody>
      </p:sp>
      <p:sp>
        <p:nvSpPr>
          <p:cNvPr id="111620"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59ED851-2E83-41FE-8F9E-0B7C587CB1B2}" type="datetime1">
              <a:rPr lang="en-US" altLang="en-US" sz="1200">
                <a:solidFill>
                  <a:srgbClr val="045C75"/>
                </a:solidFill>
              </a:rPr>
              <a:pPr eaLnBrk="1" hangingPunct="1"/>
              <a:t>8/25/2017</a:t>
            </a:fld>
            <a:endParaRPr lang="en-US" altLang="en-US" sz="1200">
              <a:solidFill>
                <a:srgbClr val="045C75"/>
              </a:solidFill>
            </a:endParaRPr>
          </a:p>
        </p:txBody>
      </p:sp>
      <p:sp>
        <p:nvSpPr>
          <p:cNvPr id="11162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r>
              <a:rPr lang="en-US" altLang="en-US" smtClean="0">
                <a:latin typeface="Constantia" panose="02030602050306030303" pitchFamily="18" charset="0"/>
              </a:rPr>
              <a:t>  </a:t>
            </a:r>
            <a:endParaRPr lang="en-US" altLang="en-US" dirty="0">
              <a:latin typeface="Constantia" panose="02030602050306030303" pitchFamily="18" charset="0"/>
            </a:endParaRPr>
          </a:p>
        </p:txBody>
      </p:sp>
      <p:pic>
        <p:nvPicPr>
          <p:cNvPr id="1116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498" y="851965"/>
            <a:ext cx="3956932" cy="3979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053474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things to Consider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1184" y="302245"/>
            <a:ext cx="6980078" cy="4653385"/>
          </a:xfrm>
        </p:spPr>
      </p:pic>
    </p:spTree>
    <p:extLst>
      <p:ext uri="{BB962C8B-B14F-4D97-AF65-F5344CB8AC3E}">
        <p14:creationId xmlns:p14="http://schemas.microsoft.com/office/powerpoint/2010/main" val="2966383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Spirit</a:t>
            </a:r>
            <a:br>
              <a:rPr lang="en-US" dirty="0" smtClean="0"/>
            </a:br>
            <a:r>
              <a:rPr lang="en-US" dirty="0" smtClean="0"/>
              <a:t>Scripture </a:t>
            </a:r>
            <a:br>
              <a:rPr lang="en-US" dirty="0" smtClean="0"/>
            </a:br>
            <a:r>
              <a:rPr lang="en-US" dirty="0" smtClean="0"/>
              <a:t>Music </a:t>
            </a:r>
            <a:endParaRPr lang="en-US" dirty="0"/>
          </a:p>
        </p:txBody>
      </p:sp>
      <p:sp>
        <p:nvSpPr>
          <p:cNvPr id="5" name="Content Placeholder 4"/>
          <p:cNvSpPr>
            <a:spLocks noGrp="1"/>
          </p:cNvSpPr>
          <p:nvPr>
            <p:ph idx="1"/>
          </p:nvPr>
        </p:nvSpPr>
        <p:spPr/>
        <p:txBody>
          <a:bodyPr/>
          <a:lstStyle/>
          <a:p>
            <a:r>
              <a:rPr lang="en-US" dirty="0" smtClean="0">
                <a:solidFill>
                  <a:schemeClr val="tx1"/>
                </a:solidFill>
              </a:rPr>
              <a:t>The </a:t>
            </a:r>
            <a:r>
              <a:rPr lang="en-US" dirty="0">
                <a:solidFill>
                  <a:schemeClr val="tx1"/>
                </a:solidFill>
              </a:rPr>
              <a:t>Holy Spirit guides all prayer. Prayer leaders do not perform, but offer themselves as a vehicle of the Spirit for those at prayer. Pray to the Holy Spirit to guide and inspire you.</a:t>
            </a:r>
          </a:p>
          <a:p>
            <a:r>
              <a:rPr lang="en-US" dirty="0" smtClean="0">
                <a:solidFill>
                  <a:schemeClr val="tx1"/>
                </a:solidFill>
              </a:rPr>
              <a:t>Prayer </a:t>
            </a:r>
            <a:r>
              <a:rPr lang="en-US" dirty="0">
                <a:solidFill>
                  <a:schemeClr val="tx1"/>
                </a:solidFill>
              </a:rPr>
              <a:t>services should always involve the Word of God so that participants can listen to God speaking to them.</a:t>
            </a:r>
          </a:p>
          <a:p>
            <a:r>
              <a:rPr lang="en-US" dirty="0" smtClean="0">
                <a:solidFill>
                  <a:schemeClr val="tx1"/>
                </a:solidFill>
              </a:rPr>
              <a:t>Singing </a:t>
            </a:r>
            <a:r>
              <a:rPr lang="en-US" dirty="0">
                <a:solidFill>
                  <a:schemeClr val="tx1"/>
                </a:solidFill>
              </a:rPr>
              <a:t>and instrumental music are not just frosting on the cake. They are essential ingredients in prayer services.</a:t>
            </a:r>
          </a:p>
          <a:p>
            <a:endParaRPr lang="en-US" dirty="0"/>
          </a:p>
        </p:txBody>
      </p:sp>
      <p:sp>
        <p:nvSpPr>
          <p:cNvPr id="6" name="Text Placeholder 5"/>
          <p:cNvSpPr>
            <a:spLocks noGrp="1"/>
          </p:cNvSpPr>
          <p:nvPr>
            <p:ph type="body" sz="half" idx="2"/>
          </p:nvPr>
        </p:nvSpPr>
        <p:spPr/>
        <p:txBody>
          <a:bodyPr/>
          <a:lstStyle/>
          <a:p>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7678" y="3070746"/>
            <a:ext cx="5220825" cy="3476041"/>
          </a:xfrm>
          <a:prstGeom prst="rect">
            <a:avLst/>
          </a:prstGeom>
        </p:spPr>
      </p:pic>
    </p:spTree>
    <p:extLst>
      <p:ext uri="{BB962C8B-B14F-4D97-AF65-F5344CB8AC3E}">
        <p14:creationId xmlns:p14="http://schemas.microsoft.com/office/powerpoint/2010/main" val="1930250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5012" y="668740"/>
            <a:ext cx="3657600" cy="1388660"/>
          </a:xfrm>
        </p:spPr>
        <p:txBody>
          <a:bodyPr/>
          <a:lstStyle/>
          <a:p>
            <a:r>
              <a:rPr lang="en-US" dirty="0" smtClean="0"/>
              <a:t>Environment</a:t>
            </a:r>
            <a:br>
              <a:rPr lang="en-US" dirty="0" smtClean="0"/>
            </a:br>
            <a:r>
              <a:rPr lang="en-US" dirty="0" smtClean="0"/>
              <a:t>Participation </a:t>
            </a:r>
            <a:br>
              <a:rPr lang="en-US" dirty="0" smtClean="0"/>
            </a:br>
            <a:r>
              <a:rPr lang="en-US" dirty="0" smtClean="0"/>
              <a:t>Non verbal</a:t>
            </a:r>
            <a:endParaRPr lang="en-US" dirty="0"/>
          </a:p>
        </p:txBody>
      </p:sp>
      <p:sp>
        <p:nvSpPr>
          <p:cNvPr id="5" name="Content Placeholder 4"/>
          <p:cNvSpPr>
            <a:spLocks noGrp="1"/>
          </p:cNvSpPr>
          <p:nvPr>
            <p:ph idx="1"/>
          </p:nvPr>
        </p:nvSpPr>
        <p:spPr/>
        <p:txBody>
          <a:bodyPr>
            <a:normAutofit lnSpcReduction="10000"/>
          </a:bodyPr>
          <a:lstStyle/>
          <a:p>
            <a:r>
              <a:rPr lang="en-US" dirty="0" smtClean="0">
                <a:solidFill>
                  <a:schemeClr val="tx1"/>
                </a:solidFill>
              </a:rPr>
              <a:t>Introduce </a:t>
            </a:r>
            <a:r>
              <a:rPr lang="en-US" dirty="0">
                <a:solidFill>
                  <a:schemeClr val="tx1"/>
                </a:solidFill>
              </a:rPr>
              <a:t>elements into the environment to create a greater awareness of the sacred. Consider candles (when appropriate), dimmed lights, enthroned Bible, cross, and objects from nature such as flowers, rocks, and </a:t>
            </a:r>
            <a:r>
              <a:rPr lang="en-US" dirty="0" smtClean="0">
                <a:solidFill>
                  <a:schemeClr val="tx1"/>
                </a:solidFill>
              </a:rPr>
              <a:t>shells.</a:t>
            </a:r>
          </a:p>
          <a:p>
            <a:r>
              <a:rPr lang="en-US" dirty="0" smtClean="0">
                <a:solidFill>
                  <a:schemeClr val="tx1"/>
                </a:solidFill>
              </a:rPr>
              <a:t>Don’t think of what just </a:t>
            </a:r>
            <a:r>
              <a:rPr lang="en-US" i="1" dirty="0" smtClean="0">
                <a:solidFill>
                  <a:schemeClr val="tx1"/>
                </a:solidFill>
              </a:rPr>
              <a:t>you</a:t>
            </a:r>
            <a:r>
              <a:rPr lang="en-US" dirty="0" smtClean="0">
                <a:solidFill>
                  <a:schemeClr val="tx1"/>
                </a:solidFill>
              </a:rPr>
              <a:t> are doing during prayer. Ask yourself what the assembly is doing. Be sure to involve the assembly as a whole in the prayer, not just those taking the Leader or Reader roles.</a:t>
            </a:r>
          </a:p>
          <a:p>
            <a:r>
              <a:rPr lang="en-US" dirty="0" smtClean="0">
                <a:solidFill>
                  <a:schemeClr val="tx1"/>
                </a:solidFill>
              </a:rPr>
              <a:t>Consider </a:t>
            </a:r>
            <a:r>
              <a:rPr lang="en-US" dirty="0">
                <a:solidFill>
                  <a:schemeClr val="tx1"/>
                </a:solidFill>
              </a:rPr>
              <a:t>the elements of movement and gesture (procession, bowing, venerating the Bible, outstretching hands, laying on hands, blessing) and of symbols (water, oil) as well as of silence.</a:t>
            </a:r>
          </a:p>
          <a:p>
            <a:endParaRPr lang="en-US" dirty="0">
              <a:solidFill>
                <a:schemeClr val="tx1"/>
              </a:solidFill>
            </a:endParaRPr>
          </a:p>
        </p:txBody>
      </p:sp>
      <p:sp>
        <p:nvSpPr>
          <p:cNvPr id="6" name="Text Placeholder 5"/>
          <p:cNvSpPr>
            <a:spLocks noGrp="1"/>
          </p:cNvSpPr>
          <p:nvPr>
            <p:ph type="body" sz="half" idx="2"/>
          </p:nvPr>
        </p:nvSpPr>
        <p:spPr/>
        <p:txBody>
          <a:bodyPr/>
          <a:lstStyle/>
          <a:p>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6077"/>
          <a:stretch/>
        </p:blipFill>
        <p:spPr>
          <a:xfrm rot="16200000">
            <a:off x="8094463" y="2707858"/>
            <a:ext cx="5296298" cy="2606722"/>
          </a:xfrm>
          <a:prstGeom prst="rect">
            <a:avLst/>
          </a:prstGeom>
        </p:spPr>
      </p:pic>
    </p:spTree>
    <p:extLst>
      <p:ext uri="{BB962C8B-B14F-4D97-AF65-F5344CB8AC3E}">
        <p14:creationId xmlns:p14="http://schemas.microsoft.com/office/powerpoint/2010/main" val="1111293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5012" y="668740"/>
            <a:ext cx="3657600" cy="1388660"/>
          </a:xfrm>
        </p:spPr>
        <p:txBody>
          <a:bodyPr/>
          <a:lstStyle/>
          <a:p>
            <a:r>
              <a:rPr lang="en-US" dirty="0" smtClean="0"/>
              <a:t>Environment</a:t>
            </a:r>
            <a:br>
              <a:rPr lang="en-US" dirty="0" smtClean="0"/>
            </a:br>
            <a:r>
              <a:rPr lang="en-US" dirty="0" smtClean="0"/>
              <a:t>Participation </a:t>
            </a:r>
            <a:br>
              <a:rPr lang="en-US" dirty="0" smtClean="0"/>
            </a:br>
            <a:r>
              <a:rPr lang="en-US" dirty="0" smtClean="0"/>
              <a:t>Non verbal</a:t>
            </a:r>
            <a:endParaRPr lang="en-US" dirty="0"/>
          </a:p>
        </p:txBody>
      </p:sp>
      <p:sp>
        <p:nvSpPr>
          <p:cNvPr id="5" name="Content Placeholder 4"/>
          <p:cNvSpPr>
            <a:spLocks noGrp="1"/>
          </p:cNvSpPr>
          <p:nvPr>
            <p:ph idx="1"/>
          </p:nvPr>
        </p:nvSpPr>
        <p:spPr/>
        <p:txBody>
          <a:bodyPr>
            <a:normAutofit lnSpcReduction="10000"/>
          </a:bodyPr>
          <a:lstStyle/>
          <a:p>
            <a:r>
              <a:rPr lang="en-US" dirty="0" smtClean="0">
                <a:solidFill>
                  <a:schemeClr val="tx1"/>
                </a:solidFill>
              </a:rPr>
              <a:t>Introduce </a:t>
            </a:r>
            <a:r>
              <a:rPr lang="en-US" dirty="0">
                <a:solidFill>
                  <a:schemeClr val="tx1"/>
                </a:solidFill>
              </a:rPr>
              <a:t>elements into the environment to create a greater awareness of the sacred. Consider candles (when appropriate), dimmed lights, enthroned Bible, cross, and objects from nature such as flowers, rocks, and </a:t>
            </a:r>
            <a:r>
              <a:rPr lang="en-US" dirty="0" smtClean="0">
                <a:solidFill>
                  <a:schemeClr val="tx1"/>
                </a:solidFill>
              </a:rPr>
              <a:t>shells.</a:t>
            </a:r>
          </a:p>
          <a:p>
            <a:r>
              <a:rPr lang="en-US" dirty="0" smtClean="0">
                <a:solidFill>
                  <a:schemeClr val="tx1"/>
                </a:solidFill>
              </a:rPr>
              <a:t>Don’t think of what just </a:t>
            </a:r>
            <a:r>
              <a:rPr lang="en-US" i="1" dirty="0" smtClean="0">
                <a:solidFill>
                  <a:schemeClr val="tx1"/>
                </a:solidFill>
              </a:rPr>
              <a:t>you</a:t>
            </a:r>
            <a:r>
              <a:rPr lang="en-US" dirty="0" smtClean="0">
                <a:solidFill>
                  <a:schemeClr val="tx1"/>
                </a:solidFill>
              </a:rPr>
              <a:t> are doing during prayer. Ask yourself what the assembly is doing. Be sure to involve the assembly as a whole in the prayer, not just those taking the Leader or Reader roles.</a:t>
            </a:r>
          </a:p>
          <a:p>
            <a:r>
              <a:rPr lang="en-US" dirty="0" smtClean="0">
                <a:solidFill>
                  <a:schemeClr val="tx1"/>
                </a:solidFill>
              </a:rPr>
              <a:t>Consider </a:t>
            </a:r>
            <a:r>
              <a:rPr lang="en-US" dirty="0">
                <a:solidFill>
                  <a:schemeClr val="tx1"/>
                </a:solidFill>
              </a:rPr>
              <a:t>the elements of movement and gesture (procession, bowing, venerating the Bible, outstretching hands, laying on hands, blessing) and of symbols (water, oil) as well as of silence.</a:t>
            </a:r>
          </a:p>
          <a:p>
            <a:endParaRPr lang="en-US" dirty="0">
              <a:solidFill>
                <a:schemeClr val="tx1"/>
              </a:solidFill>
            </a:endParaRPr>
          </a:p>
        </p:txBody>
      </p:sp>
      <p:sp>
        <p:nvSpPr>
          <p:cNvPr id="6" name="Text Placeholder 5"/>
          <p:cNvSpPr>
            <a:spLocks noGrp="1"/>
          </p:cNvSpPr>
          <p:nvPr>
            <p:ph type="body" sz="half" idx="2"/>
          </p:nvPr>
        </p:nvSpPr>
        <p:spPr/>
        <p:txBody>
          <a:bodyP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077"/>
          <a:stretch/>
        </p:blipFill>
        <p:spPr>
          <a:xfrm rot="16200000">
            <a:off x="8094463" y="2707858"/>
            <a:ext cx="5296298" cy="2606722"/>
          </a:xfrm>
          <a:prstGeom prst="rect">
            <a:avLst/>
          </a:prstGeom>
        </p:spPr>
      </p:pic>
    </p:spTree>
    <p:extLst>
      <p:ext uri="{BB962C8B-B14F-4D97-AF65-F5344CB8AC3E}">
        <p14:creationId xmlns:p14="http://schemas.microsoft.com/office/powerpoint/2010/main" val="16805176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5012" y="668740"/>
            <a:ext cx="3657600" cy="1388660"/>
          </a:xfrm>
        </p:spPr>
        <p:txBody>
          <a:bodyPr>
            <a:normAutofit fontScale="90000"/>
          </a:bodyPr>
          <a:lstStyle/>
          <a:p>
            <a:r>
              <a:rPr lang="en-US" dirty="0" smtClean="0"/>
              <a:t>Verbal Elements</a:t>
            </a:r>
            <a:br>
              <a:rPr lang="en-US" dirty="0" smtClean="0"/>
            </a:br>
            <a:r>
              <a:rPr lang="en-US" dirty="0" smtClean="0"/>
              <a:t>Liturgical Season </a:t>
            </a:r>
            <a:br>
              <a:rPr lang="en-US" dirty="0" smtClean="0"/>
            </a:br>
            <a:r>
              <a:rPr lang="en-US" dirty="0" smtClean="0"/>
              <a:t>Know your audience </a:t>
            </a:r>
            <a:endParaRPr lang="en-US" dirty="0"/>
          </a:p>
        </p:txBody>
      </p:sp>
      <p:sp>
        <p:nvSpPr>
          <p:cNvPr id="5" name="Content Placeholder 4"/>
          <p:cNvSpPr>
            <a:spLocks noGrp="1"/>
          </p:cNvSpPr>
          <p:nvPr>
            <p:ph idx="1"/>
          </p:nvPr>
        </p:nvSpPr>
        <p:spPr/>
        <p:txBody>
          <a:bodyPr>
            <a:normAutofit/>
          </a:bodyPr>
          <a:lstStyle/>
          <a:p>
            <a:r>
              <a:rPr lang="en-US" dirty="0" smtClean="0">
                <a:solidFill>
                  <a:schemeClr val="tx1"/>
                </a:solidFill>
              </a:rPr>
              <a:t>Follow </a:t>
            </a:r>
            <a:r>
              <a:rPr lang="en-US" dirty="0">
                <a:solidFill>
                  <a:schemeClr val="tx1"/>
                </a:solidFill>
              </a:rPr>
              <a:t>and borrow from the prayer of the Church (Roman Missal, Liturgy of the Hours): introductory rites, psalm responses, antiphons, penitential acts, collects, intercessions, and blessings. These prayers are rich and evocative and therefore, powerful.</a:t>
            </a:r>
          </a:p>
          <a:p>
            <a:r>
              <a:rPr lang="en-US" dirty="0" smtClean="0">
                <a:solidFill>
                  <a:schemeClr val="tx1"/>
                </a:solidFill>
              </a:rPr>
              <a:t>Pay </a:t>
            </a:r>
            <a:r>
              <a:rPr lang="en-US" dirty="0">
                <a:solidFill>
                  <a:schemeClr val="tx1"/>
                </a:solidFill>
              </a:rPr>
              <a:t>special attention to the time of the liturgical year (Advent, Lent, feasts, solemnities) when selecting themes and prayers.</a:t>
            </a:r>
          </a:p>
          <a:p>
            <a:r>
              <a:rPr lang="en-US" dirty="0" smtClean="0">
                <a:solidFill>
                  <a:schemeClr val="tx1"/>
                </a:solidFill>
              </a:rPr>
              <a:t>Be </a:t>
            </a:r>
            <a:r>
              <a:rPr lang="en-US" dirty="0">
                <a:solidFill>
                  <a:schemeClr val="tx1"/>
                </a:solidFill>
              </a:rPr>
              <a:t>aware of the age level of your assembly and their faith development as well as their level of maturity.</a:t>
            </a:r>
          </a:p>
          <a:p>
            <a:endParaRPr lang="en-US" dirty="0">
              <a:solidFill>
                <a:schemeClr val="tx1"/>
              </a:solidFill>
            </a:endParaRPr>
          </a:p>
        </p:txBody>
      </p:sp>
      <p:sp>
        <p:nvSpPr>
          <p:cNvPr id="6" name="Text Placeholder 5"/>
          <p:cNvSpPr>
            <a:spLocks noGrp="1"/>
          </p:cNvSpPr>
          <p:nvPr>
            <p:ph type="body" sz="half" idx="2"/>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327" y="2231380"/>
            <a:ext cx="2958941" cy="4444170"/>
          </a:xfrm>
          <a:prstGeom prst="rect">
            <a:avLst/>
          </a:prstGeom>
        </p:spPr>
      </p:pic>
    </p:spTree>
    <p:extLst>
      <p:ext uri="{BB962C8B-B14F-4D97-AF65-F5344CB8AC3E}">
        <p14:creationId xmlns:p14="http://schemas.microsoft.com/office/powerpoint/2010/main" val="49856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1103312" y="1924050"/>
            <a:ext cx="8534400" cy="3615267"/>
          </a:xfrm>
        </p:spPr>
        <p:txBody>
          <a:bodyPr>
            <a:noAutofit/>
          </a:bodyPr>
          <a:lstStyle/>
          <a:p>
            <a:pPr eaLnBrk="1" hangingPunct="1">
              <a:buFont typeface="Arial" charset="0"/>
              <a:buNone/>
            </a:pPr>
            <a:r>
              <a:rPr lang="en-US" sz="3000" b="1" dirty="0" smtClean="0">
                <a:solidFill>
                  <a:schemeClr val="tx1"/>
                </a:solidFill>
              </a:rPr>
              <a:t>Apollos and I are merely servants who helped you to have faith. </a:t>
            </a:r>
            <a:r>
              <a:rPr lang="en-US" sz="3000" b="1" i="1" dirty="0" smtClean="0">
                <a:solidFill>
                  <a:schemeClr val="tx1"/>
                </a:solidFill>
              </a:rPr>
              <a:t>It was the Lord who made it all happen. </a:t>
            </a:r>
          </a:p>
          <a:p>
            <a:pPr eaLnBrk="1" hangingPunct="1">
              <a:buFont typeface="Arial" charset="0"/>
              <a:buNone/>
            </a:pPr>
            <a:r>
              <a:rPr lang="en-US" sz="3000" b="1" baseline="30000" dirty="0" smtClean="0">
                <a:solidFill>
                  <a:schemeClr val="tx1"/>
                </a:solidFill>
              </a:rPr>
              <a:t> </a:t>
            </a:r>
            <a:r>
              <a:rPr lang="en-US" sz="3000" b="1" dirty="0" smtClean="0">
                <a:solidFill>
                  <a:schemeClr val="tx1"/>
                </a:solidFill>
              </a:rPr>
              <a:t>I planted the seeds, Apollos watered them, </a:t>
            </a:r>
            <a:r>
              <a:rPr lang="en-US" sz="3000" b="1" i="1" dirty="0" smtClean="0">
                <a:solidFill>
                  <a:schemeClr val="tx1"/>
                </a:solidFill>
              </a:rPr>
              <a:t>but God made them sprout and grow.</a:t>
            </a:r>
            <a:r>
              <a:rPr lang="en-US" sz="3000" b="1" dirty="0" smtClean="0">
                <a:solidFill>
                  <a:schemeClr val="tx1"/>
                </a:solidFill>
              </a:rPr>
              <a:t> </a:t>
            </a:r>
            <a:r>
              <a:rPr lang="en-US" sz="3000" b="1" baseline="30000" dirty="0" smtClean="0">
                <a:solidFill>
                  <a:schemeClr val="tx1"/>
                </a:solidFill>
              </a:rPr>
              <a:t> </a:t>
            </a:r>
            <a:r>
              <a:rPr lang="en-US" sz="3000" b="1" dirty="0" smtClean="0">
                <a:solidFill>
                  <a:schemeClr val="tx1"/>
                </a:solidFill>
              </a:rPr>
              <a:t>What matters isn't those who planted or watered</a:t>
            </a:r>
            <a:r>
              <a:rPr lang="en-US" sz="3000" b="1" i="1" dirty="0" smtClean="0">
                <a:solidFill>
                  <a:schemeClr val="tx1"/>
                </a:solidFill>
              </a:rPr>
              <a:t>, but God who made the plants grow</a:t>
            </a:r>
            <a:r>
              <a:rPr lang="en-US" sz="3000" b="1" i="1" dirty="0">
                <a:solidFill>
                  <a:schemeClr val="tx1"/>
                </a:solidFill>
              </a:rPr>
              <a:t>.  </a:t>
            </a:r>
          </a:p>
          <a:p>
            <a:pPr algn="r" eaLnBrk="1" hangingPunct="1">
              <a:buFont typeface="Arial" charset="0"/>
              <a:buNone/>
            </a:pPr>
            <a:r>
              <a:rPr lang="en-US" sz="3000" b="1" dirty="0">
                <a:solidFill>
                  <a:schemeClr val="tx1"/>
                </a:solidFill>
              </a:rPr>
              <a:t>- 1 Corinthians 3:4-7  </a:t>
            </a:r>
            <a:endParaRPr lang="en-US" sz="3000" b="1" dirty="0" smtClean="0">
              <a:solidFill>
                <a:schemeClr val="tx1"/>
              </a:solidFill>
            </a:endParaRPr>
          </a:p>
          <a:p>
            <a:pPr eaLnBrk="1" hangingPunct="1"/>
            <a:endParaRPr lang="en-US" sz="3000" b="1" dirty="0" smtClean="0">
              <a:solidFill>
                <a:schemeClr val="tx1"/>
              </a:solidFill>
            </a:endParaRPr>
          </a:p>
        </p:txBody>
      </p:sp>
    </p:spTree>
    <p:extLst>
      <p:ext uri="{BB962C8B-B14F-4D97-AF65-F5344CB8AC3E}">
        <p14:creationId xmlns:p14="http://schemas.microsoft.com/office/powerpoint/2010/main" val="17935946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5012" y="668740"/>
            <a:ext cx="3657600" cy="1388660"/>
          </a:xfrm>
        </p:spPr>
        <p:txBody>
          <a:bodyPr>
            <a:normAutofit/>
          </a:bodyPr>
          <a:lstStyle/>
          <a:p>
            <a:r>
              <a:rPr lang="en-US" dirty="0" smtClean="0"/>
              <a:t>Prepare</a:t>
            </a:r>
            <a:br>
              <a:rPr lang="en-US" dirty="0" smtClean="0"/>
            </a:br>
            <a:r>
              <a:rPr lang="en-US" dirty="0" smtClean="0"/>
              <a:t>Silence</a:t>
            </a:r>
            <a:br>
              <a:rPr lang="en-US" dirty="0" smtClean="0"/>
            </a:br>
            <a:r>
              <a:rPr lang="en-US" dirty="0" smtClean="0"/>
              <a:t>Instructions </a:t>
            </a:r>
            <a:endParaRPr lang="en-US" dirty="0"/>
          </a:p>
        </p:txBody>
      </p:sp>
      <p:sp>
        <p:nvSpPr>
          <p:cNvPr id="5" name="Content Placeholder 4"/>
          <p:cNvSpPr>
            <a:spLocks noGrp="1"/>
          </p:cNvSpPr>
          <p:nvPr>
            <p:ph idx="1"/>
          </p:nvPr>
        </p:nvSpPr>
        <p:spPr/>
        <p:txBody>
          <a:bodyPr>
            <a:normAutofit/>
          </a:bodyPr>
          <a:lstStyle/>
          <a:p>
            <a:r>
              <a:rPr lang="en-US" dirty="0" smtClean="0">
                <a:solidFill>
                  <a:schemeClr val="tx1"/>
                </a:solidFill>
              </a:rPr>
              <a:t>As </a:t>
            </a:r>
            <a:r>
              <a:rPr lang="en-US" dirty="0">
                <a:solidFill>
                  <a:schemeClr val="tx1"/>
                </a:solidFill>
              </a:rPr>
              <a:t>when planning a session, be sure of your focus, theme, and goal. Envision the prayer, feel the flow, get a sense of space, time, sound, silence, and so on. Select Readers and assign roles ahead of time. If possible, rehearse with those chosen to read.</a:t>
            </a:r>
          </a:p>
          <a:p>
            <a:r>
              <a:rPr lang="en-US" dirty="0" smtClean="0">
                <a:solidFill>
                  <a:schemeClr val="tx1"/>
                </a:solidFill>
              </a:rPr>
              <a:t>Our </a:t>
            </a:r>
            <a:r>
              <a:rPr lang="en-US" dirty="0">
                <a:solidFill>
                  <a:schemeClr val="tx1"/>
                </a:solidFill>
              </a:rPr>
              <a:t>lives are noisy already. Much of our prayer is too wordy. Allow for periods of silence. Be sure to include silence during the prayer service, perhaps after a prayer or a reading.</a:t>
            </a:r>
          </a:p>
          <a:p>
            <a:r>
              <a:rPr lang="en-US" dirty="0" smtClean="0">
                <a:solidFill>
                  <a:schemeClr val="tx1"/>
                </a:solidFill>
              </a:rPr>
              <a:t>There’s </a:t>
            </a:r>
            <a:r>
              <a:rPr lang="en-US" dirty="0">
                <a:solidFill>
                  <a:schemeClr val="tx1"/>
                </a:solidFill>
              </a:rPr>
              <a:t>nothing worse than interrupting a prayer to give directions such as “the left side takes this part, and the right side takes that part!”</a:t>
            </a:r>
          </a:p>
          <a:p>
            <a:endParaRPr lang="en-US" dirty="0">
              <a:solidFill>
                <a:schemeClr val="tx1"/>
              </a:solidFill>
            </a:endParaRPr>
          </a:p>
        </p:txBody>
      </p:sp>
      <p:sp>
        <p:nvSpPr>
          <p:cNvPr id="6" name="Text Placeholder 5"/>
          <p:cNvSpPr>
            <a:spLocks noGrp="1"/>
          </p:cNvSpPr>
          <p:nvPr>
            <p:ph type="body" sz="half" idx="2"/>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545" y="3031699"/>
            <a:ext cx="5221455" cy="3476461"/>
          </a:xfrm>
          <a:prstGeom prst="rect">
            <a:avLst/>
          </a:prstGeom>
        </p:spPr>
      </p:pic>
    </p:spTree>
    <p:extLst>
      <p:ext uri="{BB962C8B-B14F-4D97-AF65-F5344CB8AC3E}">
        <p14:creationId xmlns:p14="http://schemas.microsoft.com/office/powerpoint/2010/main" val="40307310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5012" y="668740"/>
            <a:ext cx="3657600" cy="1388660"/>
          </a:xfrm>
        </p:spPr>
        <p:txBody>
          <a:bodyPr>
            <a:normAutofit/>
          </a:bodyPr>
          <a:lstStyle/>
          <a:p>
            <a:r>
              <a:rPr lang="en-US" dirty="0" smtClean="0"/>
              <a:t>Creative</a:t>
            </a:r>
            <a:br>
              <a:rPr lang="en-US" dirty="0" smtClean="0"/>
            </a:br>
            <a:r>
              <a:rPr lang="en-US" dirty="0" smtClean="0"/>
              <a:t>spontaneous</a:t>
            </a:r>
            <a:br>
              <a:rPr lang="en-US" dirty="0" smtClean="0"/>
            </a:br>
            <a:r>
              <a:rPr lang="en-US" dirty="0" smtClean="0"/>
              <a:t>proclaim</a:t>
            </a:r>
            <a:endParaRPr lang="en-US" dirty="0"/>
          </a:p>
        </p:txBody>
      </p:sp>
      <p:sp>
        <p:nvSpPr>
          <p:cNvPr id="5" name="Content Placeholder 4"/>
          <p:cNvSpPr>
            <a:spLocks noGrp="1"/>
          </p:cNvSpPr>
          <p:nvPr>
            <p:ph idx="1"/>
          </p:nvPr>
        </p:nvSpPr>
        <p:spPr/>
        <p:txBody>
          <a:bodyPr>
            <a:normAutofit/>
          </a:bodyPr>
          <a:lstStyle/>
          <a:p>
            <a:r>
              <a:rPr lang="en-US" dirty="0" smtClean="0">
                <a:solidFill>
                  <a:schemeClr val="tx1"/>
                </a:solidFill>
              </a:rPr>
              <a:t>Consider </a:t>
            </a:r>
            <a:r>
              <a:rPr lang="en-US" dirty="0">
                <a:solidFill>
                  <a:schemeClr val="tx1"/>
                </a:solidFill>
              </a:rPr>
              <a:t>using appropriate visuals (video, DVD, slides, PowerPoint, and so on).</a:t>
            </a:r>
          </a:p>
          <a:p>
            <a:r>
              <a:rPr lang="en-US" dirty="0" smtClean="0">
                <a:solidFill>
                  <a:schemeClr val="tx1"/>
                </a:solidFill>
              </a:rPr>
              <a:t>Not </a:t>
            </a:r>
            <a:r>
              <a:rPr lang="en-US" dirty="0">
                <a:solidFill>
                  <a:schemeClr val="tx1"/>
                </a:solidFill>
              </a:rPr>
              <a:t>everyone is comfortable with spontaneous prayer, but it is a form of prayer that needs to be taught and fostered.</a:t>
            </a:r>
          </a:p>
          <a:p>
            <a:r>
              <a:rPr lang="en-US" dirty="0" smtClean="0">
                <a:solidFill>
                  <a:schemeClr val="tx1"/>
                </a:solidFill>
              </a:rPr>
              <a:t>Throughout </a:t>
            </a:r>
            <a:r>
              <a:rPr lang="en-US" dirty="0">
                <a:solidFill>
                  <a:schemeClr val="tx1"/>
                </a:solidFill>
              </a:rPr>
              <a:t>the prayer service speak clearly and slowly. Proclamation is more than merely reading the text and less than a dramatic performance. As you speak, try not to bury your head in the text; look at the assembly as much as possible. Speaking in this way will help to involve the participants.</a:t>
            </a:r>
          </a:p>
          <a:p>
            <a:endParaRPr lang="en-US" dirty="0">
              <a:solidFill>
                <a:schemeClr val="tx1"/>
              </a:solidFill>
            </a:endParaRPr>
          </a:p>
        </p:txBody>
      </p:sp>
      <p:sp>
        <p:nvSpPr>
          <p:cNvPr id="6" name="Text Placeholder 5"/>
          <p:cNvSpPr>
            <a:spLocks noGrp="1"/>
          </p:cNvSpPr>
          <p:nvPr>
            <p:ph type="body" sz="half" idx="2"/>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545" y="3031699"/>
            <a:ext cx="5221455" cy="3476460"/>
          </a:xfrm>
          <a:prstGeom prst="rect">
            <a:avLst/>
          </a:prstGeom>
        </p:spPr>
      </p:pic>
    </p:spTree>
    <p:extLst>
      <p:ext uri="{BB962C8B-B14F-4D97-AF65-F5344CB8AC3E}">
        <p14:creationId xmlns:p14="http://schemas.microsoft.com/office/powerpoint/2010/main" val="7940167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5012" y="668740"/>
            <a:ext cx="3657600" cy="1388660"/>
          </a:xfrm>
        </p:spPr>
        <p:txBody>
          <a:bodyPr>
            <a:normAutofit/>
          </a:bodyPr>
          <a:lstStyle/>
          <a:p>
            <a:r>
              <a:rPr lang="en-US" dirty="0" smtClean="0"/>
              <a:t>Move with Reverence</a:t>
            </a:r>
            <a:endParaRPr lang="en-US" dirty="0"/>
          </a:p>
        </p:txBody>
      </p:sp>
      <p:sp>
        <p:nvSpPr>
          <p:cNvPr id="5" name="Content Placeholder 4"/>
          <p:cNvSpPr>
            <a:spLocks noGrp="1"/>
          </p:cNvSpPr>
          <p:nvPr>
            <p:ph idx="1"/>
          </p:nvPr>
        </p:nvSpPr>
        <p:spPr/>
        <p:txBody>
          <a:bodyPr>
            <a:normAutofit/>
          </a:bodyPr>
          <a:lstStyle/>
          <a:p>
            <a:r>
              <a:rPr lang="en-US" dirty="0" smtClean="0">
                <a:solidFill>
                  <a:schemeClr val="tx1"/>
                </a:solidFill>
              </a:rPr>
              <a:t>Moving </a:t>
            </a:r>
            <a:r>
              <a:rPr lang="en-US" dirty="0">
                <a:solidFill>
                  <a:schemeClr val="tx1"/>
                </a:solidFill>
              </a:rPr>
              <a:t>with reverence means moving not too quickly or slowly, and not stiffly, but with ease and regard for what you are doing</a:t>
            </a:r>
            <a:r>
              <a:rPr lang="en-US" dirty="0" smtClean="0">
                <a:solidFill>
                  <a:schemeClr val="tx1"/>
                </a:solidFill>
              </a:rPr>
              <a:t>.</a:t>
            </a:r>
          </a:p>
          <a:p>
            <a:endParaRPr lang="en-US" dirty="0">
              <a:solidFill>
                <a:schemeClr val="tx1"/>
              </a:solidFill>
            </a:endParaRPr>
          </a:p>
          <a:p>
            <a:endParaRPr lang="en-US" dirty="0">
              <a:solidFill>
                <a:schemeClr val="tx1"/>
              </a:solidFill>
            </a:endParaRPr>
          </a:p>
          <a:p>
            <a:r>
              <a:rPr lang="en-US" i="1" dirty="0">
                <a:solidFill>
                  <a:schemeClr val="tx1"/>
                </a:solidFill>
              </a:rPr>
              <a:t>By following these simple suggestions, you can involve yourself effectively and wholeheartedly in a prayer service so that others will follow</a:t>
            </a:r>
            <a:r>
              <a:rPr lang="en-US" i="1" dirty="0" smtClean="0">
                <a:solidFill>
                  <a:schemeClr val="tx1"/>
                </a:solidFill>
              </a:rPr>
              <a:t>.</a:t>
            </a:r>
          </a:p>
          <a:p>
            <a:r>
              <a:rPr lang="en-US" i="1" dirty="0">
                <a:solidFill>
                  <a:schemeClr val="tx1"/>
                </a:solidFill>
              </a:rPr>
              <a:t>https://www.loyolapress.com/our-catholic-faith/parish-ministry/leading-prayer/leading-a-prayer-service-part-1</a:t>
            </a:r>
          </a:p>
          <a:p>
            <a:endParaRPr lang="en-US" dirty="0"/>
          </a:p>
          <a:p>
            <a:endParaRPr lang="en-US" dirty="0">
              <a:solidFill>
                <a:schemeClr val="tx1"/>
              </a:solidFill>
            </a:endParaRPr>
          </a:p>
        </p:txBody>
      </p:sp>
      <p:sp>
        <p:nvSpPr>
          <p:cNvPr id="6" name="Text Placeholder 5"/>
          <p:cNvSpPr>
            <a:spLocks noGrp="1"/>
          </p:cNvSpPr>
          <p:nvPr>
            <p:ph type="body" sz="half" idx="2"/>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546" y="3031699"/>
            <a:ext cx="5221453" cy="3476460"/>
          </a:xfrm>
          <a:prstGeom prst="rect">
            <a:avLst/>
          </a:prstGeom>
        </p:spPr>
      </p:pic>
    </p:spTree>
    <p:extLst>
      <p:ext uri="{BB962C8B-B14F-4D97-AF65-F5344CB8AC3E}">
        <p14:creationId xmlns:p14="http://schemas.microsoft.com/office/powerpoint/2010/main" val="14677886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5012" y="668740"/>
            <a:ext cx="3657600" cy="1388660"/>
          </a:xfrm>
        </p:spPr>
        <p:txBody>
          <a:bodyPr>
            <a:normAutofit/>
          </a:bodyPr>
          <a:lstStyle/>
          <a:p>
            <a:endParaRPr lang="en-US" dirty="0"/>
          </a:p>
        </p:txBody>
      </p:sp>
      <p:sp>
        <p:nvSpPr>
          <p:cNvPr id="5" name="Content Placeholder 4"/>
          <p:cNvSpPr>
            <a:spLocks noGrp="1"/>
          </p:cNvSpPr>
          <p:nvPr>
            <p:ph idx="1"/>
          </p:nvPr>
        </p:nvSpPr>
        <p:spPr/>
        <p:txBody>
          <a:bodyPr>
            <a:normAutofit/>
          </a:bodyPr>
          <a:lstStyle/>
          <a:p>
            <a:endParaRPr lang="en-US" dirty="0">
              <a:solidFill>
                <a:schemeClr val="tx1"/>
              </a:solidFill>
            </a:endParaRPr>
          </a:p>
          <a:p>
            <a:endParaRPr lang="en-US" dirty="0">
              <a:solidFill>
                <a:schemeClr val="tx1"/>
              </a:solidFill>
            </a:endParaRPr>
          </a:p>
          <a:p>
            <a:r>
              <a:rPr lang="en-US" i="1" dirty="0">
                <a:solidFill>
                  <a:schemeClr val="tx1"/>
                </a:solidFill>
              </a:rPr>
              <a:t>By following these simple suggestions, you can involve yourself effectively and wholeheartedly in a prayer service so that others will follow</a:t>
            </a:r>
            <a:r>
              <a:rPr lang="en-US" i="1" dirty="0" smtClean="0">
                <a:solidFill>
                  <a:schemeClr val="tx1"/>
                </a:solidFill>
              </a:rPr>
              <a:t>.</a:t>
            </a:r>
          </a:p>
          <a:p>
            <a:r>
              <a:rPr lang="en-US" i="1" dirty="0">
                <a:solidFill>
                  <a:schemeClr val="tx1"/>
                </a:solidFill>
              </a:rPr>
              <a:t>https://www.loyolapress.com/our-catholic-faith/parish-ministry/leading-prayer/leading-a-prayer-service-part-1</a:t>
            </a:r>
          </a:p>
          <a:p>
            <a:endParaRPr lang="en-US" dirty="0"/>
          </a:p>
          <a:p>
            <a:endParaRPr lang="en-US" dirty="0">
              <a:solidFill>
                <a:schemeClr val="tx1"/>
              </a:solidFill>
            </a:endParaRPr>
          </a:p>
        </p:txBody>
      </p:sp>
      <p:sp>
        <p:nvSpPr>
          <p:cNvPr id="6" name="Text Placeholder 5"/>
          <p:cNvSpPr>
            <a:spLocks noGrp="1"/>
          </p:cNvSpPr>
          <p:nvPr>
            <p:ph type="body" sz="half" idx="2"/>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3927" y="3031699"/>
            <a:ext cx="5214690" cy="3476460"/>
          </a:xfrm>
          <a:prstGeom prst="rect">
            <a:avLst/>
          </a:prstGeom>
        </p:spPr>
      </p:pic>
    </p:spTree>
    <p:extLst>
      <p:ext uri="{BB962C8B-B14F-4D97-AF65-F5344CB8AC3E}">
        <p14:creationId xmlns:p14="http://schemas.microsoft.com/office/powerpoint/2010/main" val="39094725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1558923" y="283633"/>
            <a:ext cx="8534400" cy="1507067"/>
          </a:xfrm>
        </p:spPr>
        <p:txBody>
          <a:bodyPr/>
          <a:lstStyle/>
          <a:p>
            <a:r>
              <a:rPr lang="en-US" altLang="en-US" dirty="0" smtClean="0">
                <a:ea typeface="ＭＳ Ｐゴシック" panose="020B0600070205080204" pitchFamily="34" charset="-128"/>
              </a:rPr>
              <a:t>Working together </a:t>
            </a:r>
          </a:p>
        </p:txBody>
      </p:sp>
      <p:sp>
        <p:nvSpPr>
          <p:cNvPr id="111619" name="Content Placeholder 2"/>
          <p:cNvSpPr>
            <a:spLocks noGrp="1"/>
          </p:cNvSpPr>
          <p:nvPr>
            <p:ph idx="1"/>
          </p:nvPr>
        </p:nvSpPr>
        <p:spPr>
          <a:xfrm>
            <a:off x="644523" y="1790700"/>
            <a:ext cx="8534400" cy="3615267"/>
          </a:xfrm>
        </p:spPr>
        <p:txBody>
          <a:bodyPr>
            <a:normAutofit/>
          </a:bodyPr>
          <a:lstStyle/>
          <a:p>
            <a:r>
              <a:rPr lang="en-US" altLang="en-US" sz="3000" dirty="0">
                <a:solidFill>
                  <a:schemeClr val="tx1"/>
                </a:solidFill>
                <a:ea typeface="ＭＳ Ｐゴシック" panose="020B0600070205080204" pitchFamily="34" charset="-128"/>
              </a:rPr>
              <a:t>Gather</a:t>
            </a:r>
          </a:p>
          <a:p>
            <a:r>
              <a:rPr lang="en-US" altLang="en-US" sz="3000" dirty="0">
                <a:solidFill>
                  <a:schemeClr val="tx1"/>
                </a:solidFill>
                <a:ea typeface="ＭＳ Ｐゴシック" panose="020B0600070205080204" pitchFamily="34" charset="-128"/>
              </a:rPr>
              <a:t>Listen</a:t>
            </a:r>
          </a:p>
          <a:p>
            <a:r>
              <a:rPr lang="en-US" altLang="en-US" sz="3000" dirty="0">
                <a:solidFill>
                  <a:schemeClr val="tx1"/>
                </a:solidFill>
                <a:ea typeface="ＭＳ Ｐゴシック" panose="020B0600070205080204" pitchFamily="34" charset="-128"/>
              </a:rPr>
              <a:t>Respond</a:t>
            </a:r>
          </a:p>
          <a:p>
            <a:r>
              <a:rPr lang="en-US" altLang="en-US" sz="3000" dirty="0">
                <a:solidFill>
                  <a:schemeClr val="tx1"/>
                </a:solidFill>
                <a:ea typeface="ＭＳ Ｐゴシック" panose="020B0600070205080204" pitchFamily="34" charset="-128"/>
              </a:rPr>
              <a:t>Send Forth</a:t>
            </a:r>
          </a:p>
          <a:p>
            <a:endParaRPr lang="en-US" altLang="en-US" sz="3000" dirty="0" smtClean="0">
              <a:solidFill>
                <a:schemeClr val="tx1"/>
              </a:solidFill>
              <a:ea typeface="ＭＳ Ｐゴシック" panose="020B0600070205080204" pitchFamily="34" charset="-128"/>
            </a:endParaRPr>
          </a:p>
          <a:p>
            <a:endParaRPr lang="en-US" altLang="en-US" sz="3000" dirty="0" smtClean="0">
              <a:solidFill>
                <a:schemeClr val="tx1"/>
              </a:solidFill>
              <a:ea typeface="ＭＳ Ｐゴシック" panose="020B0600070205080204" pitchFamily="34" charset="-128"/>
            </a:endParaRPr>
          </a:p>
        </p:txBody>
      </p:sp>
      <p:sp>
        <p:nvSpPr>
          <p:cNvPr id="111620"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59ED851-2E83-41FE-8F9E-0B7C587CB1B2}" type="datetime1">
              <a:rPr lang="en-US" altLang="en-US" sz="1200">
                <a:solidFill>
                  <a:srgbClr val="045C75"/>
                </a:solidFill>
              </a:rPr>
              <a:pPr eaLnBrk="1" hangingPunct="1"/>
              <a:t>8/25/2017</a:t>
            </a:fld>
            <a:endParaRPr lang="en-US" altLang="en-US" sz="1200">
              <a:solidFill>
                <a:srgbClr val="045C75"/>
              </a:solidFill>
            </a:endParaRPr>
          </a:p>
        </p:txBody>
      </p:sp>
      <p:sp>
        <p:nvSpPr>
          <p:cNvPr id="11162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eaLnBrk="0" hangingPunct="0">
              <a:defRPr sz="2400">
                <a:solidFill>
                  <a:schemeClr val="tx1"/>
                </a:solidFill>
                <a:latin typeface="Times New Roman" panose="02020603050405020304" pitchFamily="18" charset="0"/>
                <a:ea typeface="ＭＳ Ｐゴシック" panose="020B0600070205080204" pitchFamily="34" charset="-128"/>
              </a:defRPr>
            </a:lvl1pPr>
            <a:lvl2pPr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eaLnBrk="1" hangingPunct="1"/>
            <a:r>
              <a:rPr lang="en-US" altLang="en-US" smtClean="0">
                <a:latin typeface="Constantia" panose="02030602050306030303" pitchFamily="18" charset="0"/>
              </a:rPr>
              <a:t>  </a:t>
            </a:r>
            <a:endParaRPr lang="en-US" altLang="en-US" dirty="0">
              <a:latin typeface="Constantia" panose="02030602050306030303" pitchFamily="18" charset="0"/>
            </a:endParaRPr>
          </a:p>
        </p:txBody>
      </p:sp>
    </p:spTree>
    <p:extLst>
      <p:ext uri="{BB962C8B-B14F-4D97-AF65-F5344CB8AC3E}">
        <p14:creationId xmlns:p14="http://schemas.microsoft.com/office/powerpoint/2010/main" val="1593164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5612" y="0"/>
            <a:ext cx="8534400" cy="1507067"/>
          </a:xfrm>
        </p:spPr>
        <p:txBody>
          <a:bodyPr/>
          <a:lstStyle/>
          <a:p>
            <a:pPr eaLnBrk="1" hangingPunct="1"/>
            <a:r>
              <a:rPr lang="en-US" b="1" dirty="0" smtClean="0"/>
              <a:t>Let’s follow Jesus’ example</a:t>
            </a:r>
          </a:p>
        </p:txBody>
      </p:sp>
      <p:sp>
        <p:nvSpPr>
          <p:cNvPr id="64514" name="Content Placeholder 2"/>
          <p:cNvSpPr>
            <a:spLocks noGrp="1"/>
          </p:cNvSpPr>
          <p:nvPr>
            <p:ph idx="1"/>
          </p:nvPr>
        </p:nvSpPr>
        <p:spPr>
          <a:xfrm>
            <a:off x="722312" y="2228850"/>
            <a:ext cx="8534400" cy="3615267"/>
          </a:xfrm>
        </p:spPr>
        <p:txBody>
          <a:bodyPr>
            <a:normAutofit/>
          </a:bodyPr>
          <a:lstStyle/>
          <a:p>
            <a:pPr eaLnBrk="1" hangingPunct="1"/>
            <a:r>
              <a:rPr lang="en-US" sz="3000" b="1" dirty="0" smtClean="0">
                <a:solidFill>
                  <a:schemeClr val="tx1"/>
                </a:solidFill>
              </a:rPr>
              <a:t>Jesus was about Relationships</a:t>
            </a:r>
          </a:p>
          <a:p>
            <a:pPr eaLnBrk="1" hangingPunct="1"/>
            <a:r>
              <a:rPr lang="en-US" sz="3000" b="1" dirty="0" smtClean="0">
                <a:solidFill>
                  <a:schemeClr val="tx1"/>
                </a:solidFill>
              </a:rPr>
              <a:t>Jesus loves us where we are at…. </a:t>
            </a:r>
          </a:p>
          <a:p>
            <a:pPr eaLnBrk="1" hangingPunct="1"/>
            <a:r>
              <a:rPr lang="en-US" sz="3000" b="1" dirty="0" smtClean="0">
                <a:solidFill>
                  <a:schemeClr val="tx1"/>
                </a:solidFill>
              </a:rPr>
              <a:t>Jesus didn’t use a cookie cutter approach to conversion of people</a:t>
            </a:r>
          </a:p>
          <a:p>
            <a:pPr eaLnBrk="1" hangingPunct="1"/>
            <a:r>
              <a:rPr lang="en-US" sz="3000" b="1" dirty="0" smtClean="0">
                <a:solidFill>
                  <a:schemeClr val="tx1"/>
                </a:solidFill>
              </a:rPr>
              <a:t>Jesus’ call was not limited to the learned Rabbi’s or leaders of the faith</a:t>
            </a:r>
          </a:p>
          <a:p>
            <a:pPr eaLnBrk="1" hangingPunct="1"/>
            <a:endParaRPr lang="en-US" sz="3000" b="1" dirty="0" smtClean="0">
              <a:solidFill>
                <a:schemeClr val="tx1"/>
              </a:solidFill>
            </a:endParaRPr>
          </a:p>
          <a:p>
            <a:pPr eaLnBrk="1" hangingPunct="1"/>
            <a:endParaRPr lang="en-US" sz="3000" b="1" dirty="0" smtClean="0">
              <a:solidFill>
                <a:schemeClr val="tx1"/>
              </a:solidFill>
            </a:endParaRPr>
          </a:p>
        </p:txBody>
      </p:sp>
    </p:spTree>
    <p:extLst>
      <p:ext uri="{BB962C8B-B14F-4D97-AF65-F5344CB8AC3E}">
        <p14:creationId xmlns:p14="http://schemas.microsoft.com/office/powerpoint/2010/main" val="1015911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necessary for Catechetical Sessions?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4175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1049</TotalTime>
  <Words>4667</Words>
  <Application>Microsoft Office PowerPoint</Application>
  <PresentationFormat>Widescreen</PresentationFormat>
  <Paragraphs>651</Paragraphs>
  <Slides>74</Slides>
  <Notes>57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ＭＳ Ｐゴシック</vt:lpstr>
      <vt:lpstr>Andy</vt:lpstr>
      <vt:lpstr>Arial</vt:lpstr>
      <vt:lpstr>Calibri</vt:lpstr>
      <vt:lpstr>Century Gothic</vt:lpstr>
      <vt:lpstr>Comic Sans MS</vt:lpstr>
      <vt:lpstr>Constantia</vt:lpstr>
      <vt:lpstr>Times New Roman</vt:lpstr>
      <vt:lpstr>Wingdings 3</vt:lpstr>
      <vt:lpstr>Slice</vt:lpstr>
      <vt:lpstr>Ready for Round Tw0?</vt:lpstr>
      <vt:lpstr>Send a tweet</vt:lpstr>
      <vt:lpstr>Directions</vt:lpstr>
      <vt:lpstr> </vt:lpstr>
      <vt:lpstr>Let’s use what we have created to pray</vt:lpstr>
      <vt:lpstr>Prayer-cont.</vt:lpstr>
      <vt:lpstr>PowerPoint Presentation</vt:lpstr>
      <vt:lpstr>Let’s follow Jesus’ example</vt:lpstr>
      <vt:lpstr>What is necessary for Catechetical Sessions?</vt:lpstr>
      <vt:lpstr>Catechesi Tradendae</vt:lpstr>
      <vt:lpstr>Shared Christian Praxis </vt:lpstr>
      <vt:lpstr>Tom Groome</vt:lpstr>
      <vt:lpstr>Freedom Writers </vt:lpstr>
      <vt:lpstr>Taking Life to Faith and  Faith to Life </vt:lpstr>
      <vt:lpstr>PowerPoint Presentation</vt:lpstr>
      <vt:lpstr>Religious Education should be  more than a cognitive approach </vt:lpstr>
      <vt:lpstr>Shared Christian Praxis </vt:lpstr>
      <vt:lpstr>Our Goal for today</vt:lpstr>
      <vt:lpstr>Objectives for today</vt:lpstr>
      <vt:lpstr>Shared Christian Praxis</vt:lpstr>
      <vt:lpstr>Shared Christian Praxis</vt:lpstr>
      <vt:lpstr>Shared Christian Praxis</vt:lpstr>
      <vt:lpstr>Shared Christian Praxis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Shared Christian Praxis</vt:lpstr>
      <vt:lpstr>Sample  Shared Christian Praxis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Shared Christian Praxis</vt:lpstr>
      <vt:lpstr>Ready to roll up your sleeves?  </vt:lpstr>
      <vt:lpstr>Your Turn</vt:lpstr>
      <vt:lpstr>Your Turn</vt:lpstr>
      <vt:lpstr>For your presentation</vt:lpstr>
      <vt:lpstr>For your presentation</vt:lpstr>
      <vt:lpstr>Do everything in 8 seconds</vt:lpstr>
      <vt:lpstr>Gathering Environment </vt:lpstr>
      <vt:lpstr>What you need</vt:lpstr>
      <vt:lpstr>PowerPoint Presentation</vt:lpstr>
      <vt:lpstr>PowerPoint Presentation</vt:lpstr>
      <vt:lpstr>PowerPoint Presentation</vt:lpstr>
      <vt:lpstr>PowerPoint Presentation</vt:lpstr>
      <vt:lpstr>Set Up</vt:lpstr>
      <vt:lpstr>Prayer Experiences </vt:lpstr>
      <vt:lpstr>Framework of Gathered Prayer</vt:lpstr>
      <vt:lpstr>Gather </vt:lpstr>
      <vt:lpstr>Listen </vt:lpstr>
      <vt:lpstr>Respond </vt:lpstr>
      <vt:lpstr>Send Forth </vt:lpstr>
      <vt:lpstr>16 things to Consider </vt:lpstr>
      <vt:lpstr>Spirit Scripture  Music </vt:lpstr>
      <vt:lpstr>Environment Participation  Non verbal</vt:lpstr>
      <vt:lpstr>Environment Participation  Non verbal</vt:lpstr>
      <vt:lpstr>Verbal Elements Liturgical Season  Know your audience </vt:lpstr>
      <vt:lpstr>Prepare Silence Instructions </vt:lpstr>
      <vt:lpstr>Creative spontaneous proclaim</vt:lpstr>
      <vt:lpstr>Move with Reverence</vt:lpstr>
      <vt:lpstr>PowerPoint Presentation</vt:lpstr>
      <vt:lpstr>Working together </vt:lpstr>
    </vt:vector>
  </TitlesOfParts>
  <Company>Archdiocese of Los Angeles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Lamas</dc:creator>
  <cp:lastModifiedBy>Dawn Ponnet</cp:lastModifiedBy>
  <cp:revision>42</cp:revision>
  <dcterms:created xsi:type="dcterms:W3CDTF">2014-08-13T19:17:44Z</dcterms:created>
  <dcterms:modified xsi:type="dcterms:W3CDTF">2017-08-25T21:07:11Z</dcterms:modified>
</cp:coreProperties>
</file>